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66" r:id="rId2"/>
    <p:sldId id="286" r:id="rId3"/>
    <p:sldId id="302" r:id="rId4"/>
    <p:sldId id="290" r:id="rId5"/>
    <p:sldId id="291" r:id="rId6"/>
    <p:sldId id="292" r:id="rId7"/>
    <p:sldId id="259" r:id="rId8"/>
    <p:sldId id="260" r:id="rId9"/>
    <p:sldId id="257" r:id="rId10"/>
    <p:sldId id="294" r:id="rId11"/>
    <p:sldId id="312" r:id="rId12"/>
    <p:sldId id="261" r:id="rId13"/>
    <p:sldId id="263" r:id="rId14"/>
    <p:sldId id="264" r:id="rId15"/>
    <p:sldId id="265" r:id="rId16"/>
    <p:sldId id="287" r:id="rId17"/>
    <p:sldId id="301" r:id="rId18"/>
    <p:sldId id="270" r:id="rId19"/>
    <p:sldId id="271" r:id="rId20"/>
    <p:sldId id="295" r:id="rId21"/>
    <p:sldId id="296" r:id="rId22"/>
    <p:sldId id="275" r:id="rId23"/>
    <p:sldId id="306" r:id="rId24"/>
    <p:sldId id="273" r:id="rId25"/>
    <p:sldId id="274" r:id="rId26"/>
    <p:sldId id="276" r:id="rId27"/>
    <p:sldId id="277" r:id="rId28"/>
    <p:sldId id="278" r:id="rId29"/>
    <p:sldId id="311" r:id="rId30"/>
    <p:sldId id="313" r:id="rId31"/>
    <p:sldId id="279" r:id="rId32"/>
    <p:sldId id="281" r:id="rId33"/>
    <p:sldId id="280" r:id="rId34"/>
    <p:sldId id="314" r:id="rId35"/>
    <p:sldId id="307" r:id="rId36"/>
    <p:sldId id="308" r:id="rId37"/>
    <p:sldId id="309" r:id="rId38"/>
    <p:sldId id="300" r:id="rId39"/>
    <p:sldId id="288" r:id="rId40"/>
    <p:sldId id="289" r:id="rId41"/>
    <p:sldId id="284" r:id="rId42"/>
    <p:sldId id="285" r:id="rId43"/>
    <p:sldId id="310" r:id="rId44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872" y="-4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16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57C002-FD37-42BC-A49C-F20214069721}" type="datetimeFigureOut">
              <a:rPr lang="hu-HU" smtClean="0"/>
              <a:t>2018. 02. 18.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CB449E-414C-493D-8A6B-9E3D30B7EA1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51519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CB449E-414C-493D-8A6B-9E3D30B7EA10}" type="slidenum">
              <a:rPr lang="hu-HU" smtClean="0"/>
              <a:t>20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26472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44D4B-99E5-49DF-B1C9-9151660F6EC8}" type="datetimeFigureOut">
              <a:rPr lang="hu-HU" smtClean="0"/>
              <a:t>2018. 02. 18.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A68A-B8A5-4C6C-A229-4B8B5C16F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9213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44D4B-99E5-49DF-B1C9-9151660F6EC8}" type="datetimeFigureOut">
              <a:rPr lang="hu-HU" smtClean="0"/>
              <a:t>2018. 02. 18.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A68A-B8A5-4C6C-A229-4B8B5C16F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41520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44D4B-99E5-49DF-B1C9-9151660F6EC8}" type="datetimeFigureOut">
              <a:rPr lang="hu-HU" smtClean="0"/>
              <a:t>2018. 02. 18.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A68A-B8A5-4C6C-A229-4B8B5C16F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896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44D4B-99E5-49DF-B1C9-9151660F6EC8}" type="datetimeFigureOut">
              <a:rPr lang="hu-HU" smtClean="0"/>
              <a:t>2018. 02. 18.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A68A-B8A5-4C6C-A229-4B8B5C16F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7203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44D4B-99E5-49DF-B1C9-9151660F6EC8}" type="datetimeFigureOut">
              <a:rPr lang="hu-HU" smtClean="0"/>
              <a:t>2018. 02. 18.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A68A-B8A5-4C6C-A229-4B8B5C16F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64473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44D4B-99E5-49DF-B1C9-9151660F6EC8}" type="datetimeFigureOut">
              <a:rPr lang="hu-HU" smtClean="0"/>
              <a:t>2018. 02. 18.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A68A-B8A5-4C6C-A229-4B8B5C16F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25983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44D4B-99E5-49DF-B1C9-9151660F6EC8}" type="datetimeFigureOut">
              <a:rPr lang="hu-HU" smtClean="0"/>
              <a:t>2018. 02. 18.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A68A-B8A5-4C6C-A229-4B8B5C16F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2993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44D4B-99E5-49DF-B1C9-9151660F6EC8}" type="datetimeFigureOut">
              <a:rPr lang="hu-HU" smtClean="0"/>
              <a:t>2018. 02. 18.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A68A-B8A5-4C6C-A229-4B8B5C16F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8788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44D4B-99E5-49DF-B1C9-9151660F6EC8}" type="datetimeFigureOut">
              <a:rPr lang="hu-HU" smtClean="0"/>
              <a:t>2018. 02. 18.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A68A-B8A5-4C6C-A229-4B8B5C16F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5401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44D4B-99E5-49DF-B1C9-9151660F6EC8}" type="datetimeFigureOut">
              <a:rPr lang="hu-HU" smtClean="0"/>
              <a:t>2018. 02. 18.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A68A-B8A5-4C6C-A229-4B8B5C16F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07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44D4B-99E5-49DF-B1C9-9151660F6EC8}" type="datetimeFigureOut">
              <a:rPr lang="hu-HU" smtClean="0"/>
              <a:t>2018. 02. 18.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A68A-B8A5-4C6C-A229-4B8B5C16F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2254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44D4B-99E5-49DF-B1C9-9151660F6EC8}" type="datetimeFigureOut">
              <a:rPr lang="hu-HU" smtClean="0"/>
              <a:t>2018. 02. 18.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4A68A-B8A5-4C6C-A229-4B8B5C16FA0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71086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idegenvezetes.hu/hu/pannonhalmi-apatsag-es-kozvetlen-termeszteti-kornyeze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fortepan.hu/?tags=g%C3%B6d%C3%B6ll%C5%91&amp;x=0&amp;y=0&amp;view=query&amp;lang=hu&amp;q=gimn%C3%A1zium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210146"/>
          </a:xfrm>
        </p:spPr>
        <p:txBody>
          <a:bodyPr>
            <a:noAutofit/>
          </a:bodyPr>
          <a:lstStyle/>
          <a:p>
            <a:r>
              <a:rPr lang="hu-HU" sz="4000" b="1" i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Száz éve született </a:t>
            </a:r>
            <a:br>
              <a:rPr lang="hu-HU" sz="4000" b="1" i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r>
              <a:rPr lang="hu-HU" sz="4000" b="1" i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Bánk László tanár úr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01" t="7803" r="4768" b="13923"/>
          <a:stretch/>
        </p:blipFill>
        <p:spPr>
          <a:xfrm>
            <a:off x="1835696" y="1700808"/>
            <a:ext cx="6408710" cy="4608512"/>
          </a:xfrm>
        </p:spPr>
      </p:pic>
    </p:spTree>
    <p:extLst>
      <p:ext uri="{BB962C8B-B14F-4D97-AF65-F5344CB8AC3E}">
        <p14:creationId xmlns:p14="http://schemas.microsoft.com/office/powerpoint/2010/main" val="369954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>
                <a:latin typeface="+mn-lt"/>
                <a:ea typeface="+mn-ea"/>
                <a:cs typeface="+mn-cs"/>
              </a:rPr>
              <a:t>A Miskolci </a:t>
            </a:r>
            <a:r>
              <a:rPr lang="hu-HU" sz="3200" b="1" dirty="0" err="1">
                <a:latin typeface="+mn-lt"/>
                <a:ea typeface="+mn-ea"/>
                <a:cs typeface="+mn-cs"/>
              </a:rPr>
              <a:t>Kir</a:t>
            </a:r>
            <a:r>
              <a:rPr lang="hu-HU" sz="3200" b="1" dirty="0">
                <a:latin typeface="+mn-lt"/>
                <a:ea typeface="+mn-ea"/>
                <a:cs typeface="+mn-cs"/>
              </a:rPr>
              <a:t>. </a:t>
            </a:r>
            <a:r>
              <a:rPr lang="hu-HU" sz="3200" b="1" dirty="0" err="1">
                <a:latin typeface="+mn-lt"/>
                <a:ea typeface="+mn-ea"/>
                <a:cs typeface="+mn-cs"/>
              </a:rPr>
              <a:t>Kath</a:t>
            </a:r>
            <a:r>
              <a:rPr lang="hu-HU" sz="3200" b="1" dirty="0">
                <a:latin typeface="+mn-lt"/>
                <a:ea typeface="+mn-ea"/>
                <a:cs typeface="+mn-cs"/>
              </a:rPr>
              <a:t>. Fráter György Gimnáziumban tanult (1927-1935)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511224"/>
            <a:ext cx="6984776" cy="4761108"/>
          </a:xfrm>
        </p:spPr>
      </p:pic>
    </p:spTree>
    <p:extLst>
      <p:ext uri="{BB962C8B-B14F-4D97-AF65-F5344CB8AC3E}">
        <p14:creationId xmlns:p14="http://schemas.microsoft.com/office/powerpoint/2010/main" val="1249101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250704" cy="4738538"/>
          </a:xfrm>
        </p:spPr>
        <p:txBody>
          <a:bodyPr>
            <a:normAutofit/>
          </a:bodyPr>
          <a:lstStyle/>
          <a:p>
            <a:r>
              <a:rPr lang="hu-HU" sz="3600" dirty="0">
                <a:latin typeface="+mn-lt"/>
              </a:rPr>
              <a:t>1935 augusztusától 1937 júniusáig bencés szerzetesjelölt Pannonhalmán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04664"/>
            <a:ext cx="4599993" cy="6301559"/>
          </a:xfrm>
        </p:spPr>
      </p:pic>
    </p:spTree>
    <p:extLst>
      <p:ext uri="{BB962C8B-B14F-4D97-AF65-F5344CB8AC3E}">
        <p14:creationId xmlns:p14="http://schemas.microsoft.com/office/powerpoint/2010/main" val="4025802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5000">
        <p14:conveyor dir="l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4941168"/>
            <a:ext cx="8424936" cy="926778"/>
          </a:xfrm>
        </p:spPr>
        <p:txBody>
          <a:bodyPr>
            <a:noAutofit/>
          </a:bodyPr>
          <a:lstStyle/>
          <a:p>
            <a:pPr algn="ctr"/>
            <a:r>
              <a:rPr lang="hu-HU" sz="3200" dirty="0" smtClean="0">
                <a:latin typeface="+mn-lt"/>
                <a:ea typeface="+mn-ea"/>
                <a:cs typeface="+mn-cs"/>
              </a:rPr>
              <a:t>A Pannonhalmi Bencés Főapátság</a:t>
            </a:r>
            <a:endParaRPr lang="hu-HU" sz="3200" dirty="0">
              <a:latin typeface="+mn-lt"/>
              <a:ea typeface="+mn-ea"/>
              <a:cs typeface="+mn-cs"/>
            </a:endParaRPr>
          </a:p>
        </p:txBody>
      </p:sp>
      <p:pic>
        <p:nvPicPr>
          <p:cNvPr id="6" name="Kép helye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42" r="15042"/>
          <a:stretch>
            <a:fillRect/>
          </a:stretch>
        </p:blipFill>
        <p:spPr>
          <a:xfrm>
            <a:off x="1547664" y="404664"/>
            <a:ext cx="6264696" cy="4698522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3275856" y="5877272"/>
            <a:ext cx="5486400" cy="804862"/>
          </a:xfrm>
        </p:spPr>
        <p:txBody>
          <a:bodyPr/>
          <a:lstStyle/>
          <a:p>
            <a:r>
              <a:rPr lang="hu-HU" dirty="0">
                <a:hlinkClick r:id="rId3"/>
              </a:rPr>
              <a:t>http://idegenvezetes.hu/hu/pannonhalmi-apatsag-es-kozvetlen-termeszteti-kornyezete</a:t>
            </a:r>
            <a:r>
              <a:rPr lang="hu-HU" dirty="0" smtClean="0">
                <a:hlinkClick r:id="rId3"/>
              </a:rPr>
              <a:t>/</a:t>
            </a:r>
            <a:endParaRPr lang="hu-HU" dirty="0" smtClean="0"/>
          </a:p>
          <a:p>
            <a:r>
              <a:rPr lang="hu-HU" i="1" dirty="0"/>
              <a:t>(Fotó: Bükki Géza – </a:t>
            </a:r>
            <a:r>
              <a:rPr lang="hu-HU" i="1" dirty="0" err="1"/>
              <a:t>Indafoto.hu</a:t>
            </a:r>
            <a:r>
              <a:rPr lang="hu-HU" i="1" dirty="0"/>
              <a:t>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1361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0" r="1910"/>
          <a:stretch>
            <a:fillRect/>
          </a:stretch>
        </p:blipFill>
        <p:spPr>
          <a:xfrm>
            <a:off x="1547664" y="188640"/>
            <a:ext cx="6840760" cy="5130570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8456" y="4797152"/>
            <a:ext cx="8676456" cy="1436712"/>
          </a:xfrm>
        </p:spPr>
        <p:txBody>
          <a:bodyPr>
            <a:noAutofit/>
          </a:bodyPr>
          <a:lstStyle/>
          <a:p>
            <a:r>
              <a:rPr lang="hu-HU" sz="2400" dirty="0">
                <a:latin typeface="+mn-lt"/>
                <a:ea typeface="+mn-ea"/>
                <a:cs typeface="+mn-cs"/>
              </a:rPr>
              <a:t>1942-ben szerzett diplomát a Pázmány Péter Tudományegyetemen.  A Bölcsészettudományi Kar épülete 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3275856" y="6309320"/>
            <a:ext cx="5486400" cy="365918"/>
          </a:xfrm>
        </p:spPr>
        <p:txBody>
          <a:bodyPr/>
          <a:lstStyle/>
          <a:p>
            <a:pPr algn="r"/>
            <a:r>
              <a:rPr lang="hu-HU" dirty="0" smtClean="0"/>
              <a:t>http</a:t>
            </a:r>
            <a:r>
              <a:rPr lang="hu-HU" dirty="0"/>
              <a:t>://www.oroszvilag.hu/?t1=tortenelem&amp;hid=3215</a:t>
            </a:r>
          </a:p>
        </p:txBody>
      </p:sp>
    </p:spTree>
    <p:extLst>
      <p:ext uri="{BB962C8B-B14F-4D97-AF65-F5344CB8AC3E}">
        <p14:creationId xmlns:p14="http://schemas.microsoft.com/office/powerpoint/2010/main" val="2969947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helye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3" r="5583"/>
          <a:stretch>
            <a:fillRect/>
          </a:stretch>
        </p:blipFill>
        <p:spPr>
          <a:xfrm>
            <a:off x="1259632" y="188640"/>
            <a:ext cx="6840760" cy="5130570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3568" y="5229200"/>
            <a:ext cx="7848872" cy="1148680"/>
          </a:xfrm>
        </p:spPr>
        <p:txBody>
          <a:bodyPr>
            <a:noAutofit/>
          </a:bodyPr>
          <a:lstStyle/>
          <a:p>
            <a:pPr algn="ctr"/>
            <a:r>
              <a:rPr lang="hu-HU" sz="3200" dirty="0" smtClean="0">
                <a:latin typeface="+mn-lt"/>
              </a:rPr>
              <a:t>Az Eötvös Loránd Tudományegyetem könyvtárának olvasóterme</a:t>
            </a:r>
            <a:endParaRPr lang="hu-HU" sz="3200" dirty="0">
              <a:latin typeface="+mn-lt"/>
            </a:endParaRP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3203848" y="6237312"/>
            <a:ext cx="5486400" cy="437926"/>
          </a:xfrm>
        </p:spPr>
        <p:txBody>
          <a:bodyPr/>
          <a:lstStyle/>
          <a:p>
            <a:pPr algn="r"/>
            <a:r>
              <a:rPr lang="hu-HU" dirty="0"/>
              <a:t>http://www.oroksegnapok.hu/helyszinek/3095</a:t>
            </a:r>
          </a:p>
        </p:txBody>
      </p:sp>
    </p:spTree>
    <p:extLst>
      <p:ext uri="{BB962C8B-B14F-4D97-AF65-F5344CB8AC3E}">
        <p14:creationId xmlns:p14="http://schemas.microsoft.com/office/powerpoint/2010/main" val="207436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hu-HU" dirty="0" smtClean="0">
                <a:latin typeface="+mn-lt"/>
              </a:rPr>
              <a:t>Munkahelyei</a:t>
            </a:r>
            <a:endParaRPr lang="hu-HU" dirty="0">
              <a:latin typeface="+mn-lt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315788" y="1340768"/>
            <a:ext cx="4040188" cy="1512168"/>
          </a:xfrm>
        </p:spPr>
        <p:txBody>
          <a:bodyPr>
            <a:noAutofit/>
          </a:bodyPr>
          <a:lstStyle/>
          <a:p>
            <a:r>
              <a:rPr lang="hu-HU" dirty="0" smtClean="0"/>
              <a:t>Első munkahelye </a:t>
            </a:r>
            <a:r>
              <a:rPr lang="hu-HU" b="0" dirty="0" smtClean="0"/>
              <a:t>a Jászóvári </a:t>
            </a:r>
            <a:r>
              <a:rPr lang="hu-HU" b="0" dirty="0"/>
              <a:t>Premontrei Kanonokrend Gödöllői Reálgimnáziuma</a:t>
            </a:r>
            <a:endParaRPr lang="hu-HU" dirty="0"/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40" y="3183556"/>
            <a:ext cx="4237415" cy="2515013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501009" y="4570810"/>
            <a:ext cx="4247455" cy="1152127"/>
          </a:xfrm>
        </p:spPr>
        <p:txBody>
          <a:bodyPr>
            <a:noAutofit/>
          </a:bodyPr>
          <a:lstStyle/>
          <a:p>
            <a:r>
              <a:rPr lang="hu-HU" dirty="0" smtClean="0"/>
              <a:t>1948-ban </a:t>
            </a:r>
            <a:r>
              <a:rPr lang="hu-HU" b="0" dirty="0" smtClean="0"/>
              <a:t>a sümegi Kisfaludy </a:t>
            </a:r>
            <a:r>
              <a:rPr lang="hu-HU" b="0" dirty="0"/>
              <a:t>Sándor </a:t>
            </a:r>
            <a:r>
              <a:rPr lang="hu-HU" b="0" dirty="0" smtClean="0"/>
              <a:t>Gimnáziumba nevezték ki</a:t>
            </a:r>
            <a:endParaRPr lang="hu-HU" dirty="0"/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689" y="1268760"/>
            <a:ext cx="4041775" cy="3031331"/>
          </a:xfrm>
        </p:spPr>
      </p:pic>
      <p:sp>
        <p:nvSpPr>
          <p:cNvPr id="9" name="Téglalap 8"/>
          <p:cNvSpPr/>
          <p:nvPr/>
        </p:nvSpPr>
        <p:spPr>
          <a:xfrm>
            <a:off x="251520" y="5768389"/>
            <a:ext cx="41044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200" u="sng" dirty="0">
                <a:hlinkClick r:id="rId4"/>
              </a:rPr>
              <a:t>http://www.fortepan.hu/?tags=g%C3%B6d%C3%B6ll%C5%91&amp;x=0&amp;y=0&amp;view=query&amp;lang=hu&amp;q=gimn%C3%A1zium</a:t>
            </a:r>
            <a:r>
              <a:rPr lang="hu-HU" sz="1200" dirty="0"/>
              <a:t> </a:t>
            </a:r>
            <a:r>
              <a:rPr lang="hu-HU" sz="1200" dirty="0" smtClean="0"/>
              <a:t>(</a:t>
            </a:r>
          </a:p>
          <a:p>
            <a:r>
              <a:rPr lang="hu-HU" sz="1200" dirty="0" err="1" smtClean="0"/>
              <a:t>Orig</a:t>
            </a:r>
            <a:r>
              <a:rPr lang="hu-HU" sz="1200" dirty="0"/>
              <a:t>. Somlai Tibor)</a:t>
            </a:r>
          </a:p>
        </p:txBody>
      </p:sp>
      <p:sp>
        <p:nvSpPr>
          <p:cNvPr id="10" name="Téglalap 9"/>
          <p:cNvSpPr/>
          <p:nvPr/>
        </p:nvSpPr>
        <p:spPr>
          <a:xfrm>
            <a:off x="4572000" y="5722937"/>
            <a:ext cx="41764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200" dirty="0"/>
              <a:t>http://www.kektura.click.hu/OKT/albumok/10-sumegi-seta.html</a:t>
            </a:r>
          </a:p>
        </p:txBody>
      </p:sp>
    </p:spTree>
    <p:extLst>
      <p:ext uri="{BB962C8B-B14F-4D97-AF65-F5344CB8AC3E}">
        <p14:creationId xmlns:p14="http://schemas.microsoft.com/office/powerpoint/2010/main" val="389590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39638" y="692696"/>
            <a:ext cx="4040188" cy="1440160"/>
          </a:xfrm>
        </p:spPr>
        <p:txBody>
          <a:bodyPr>
            <a:normAutofit fontScale="47500" lnSpcReduction="20000"/>
          </a:bodyPr>
          <a:lstStyle/>
          <a:p>
            <a:r>
              <a:rPr lang="hu-HU" sz="5100" dirty="0"/>
              <a:t>1949-től 1951 decemberéig </a:t>
            </a:r>
            <a:r>
              <a:rPr lang="hu-HU" sz="5100" b="0" dirty="0"/>
              <a:t>a miskolci a Fráter György Gimnázium (Földes Ferenc Gimnázium) tanára</a:t>
            </a:r>
          </a:p>
          <a:p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14545" y="3933056"/>
            <a:ext cx="4354959" cy="1194147"/>
          </a:xfrm>
        </p:spPr>
        <p:txBody>
          <a:bodyPr>
            <a:noAutofit/>
          </a:bodyPr>
          <a:lstStyle/>
          <a:p>
            <a:r>
              <a:rPr lang="hu-HU" dirty="0" smtClean="0"/>
              <a:t>1952-től 1953 szeptemberéig </a:t>
            </a:r>
            <a:r>
              <a:rPr lang="hu-HU" b="0" dirty="0" smtClean="0"/>
              <a:t>az ózdi József Attila Gimnáziumban tanít</a:t>
            </a:r>
            <a:endParaRPr lang="hu-HU" b="0" dirty="0"/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692696"/>
            <a:ext cx="4041775" cy="3031331"/>
          </a:xfrm>
        </p:spPr>
      </p:pic>
      <p:sp>
        <p:nvSpPr>
          <p:cNvPr id="9" name="Téglalap 8"/>
          <p:cNvSpPr/>
          <p:nvPr/>
        </p:nvSpPr>
        <p:spPr>
          <a:xfrm>
            <a:off x="4427984" y="573325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u-HU" sz="1200" dirty="0" smtClean="0"/>
              <a:t>http://jagtamop-hu.webnode.hu/ozdi-jozsef-attila-gimnazium-szakkepzo-iskola-es-kollegium-szekhely-/</a:t>
            </a:r>
            <a:endParaRPr lang="hu-HU" sz="1200" dirty="0"/>
          </a:p>
        </p:txBody>
      </p:sp>
      <p:sp>
        <p:nvSpPr>
          <p:cNvPr id="10" name="Téglalap 9"/>
          <p:cNvSpPr/>
          <p:nvPr/>
        </p:nvSpPr>
        <p:spPr>
          <a:xfrm>
            <a:off x="323528" y="5871755"/>
            <a:ext cx="367240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200" dirty="0" smtClean="0"/>
              <a:t>http://www.ffg.hu/oregdiak/digitalis-tablo?start=60</a:t>
            </a:r>
            <a:endParaRPr lang="hu-HU" sz="12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95" y="2348880"/>
            <a:ext cx="4219089" cy="3217011"/>
          </a:xfrm>
        </p:spPr>
      </p:pic>
    </p:spTree>
    <p:extLst>
      <p:ext uri="{BB962C8B-B14F-4D97-AF65-F5344CB8AC3E}">
        <p14:creationId xmlns:p14="http://schemas.microsoft.com/office/powerpoint/2010/main" val="2811702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148064" y="332656"/>
            <a:ext cx="3991352" cy="6120680"/>
          </a:xfrm>
        </p:spPr>
        <p:txBody>
          <a:bodyPr>
            <a:normAutofit/>
          </a:bodyPr>
          <a:lstStyle/>
          <a:p>
            <a:r>
              <a:rPr lang="hu-HU" sz="3200" b="1" dirty="0">
                <a:latin typeface="+mn-lt"/>
                <a:ea typeface="+mn-ea"/>
                <a:cs typeface="+mn-cs"/>
              </a:rPr>
              <a:t>Bánk László </a:t>
            </a:r>
            <a:r>
              <a:rPr lang="hu-HU" sz="3200" b="1" dirty="0" smtClean="0">
                <a:latin typeface="+mn-lt"/>
                <a:ea typeface="+mn-ea"/>
                <a:cs typeface="+mn-cs"/>
              </a:rPr>
              <a:t/>
            </a:r>
            <a:br>
              <a:rPr lang="hu-HU" sz="3200" b="1" dirty="0" smtClean="0">
                <a:latin typeface="+mn-lt"/>
                <a:ea typeface="+mn-ea"/>
                <a:cs typeface="+mn-cs"/>
              </a:rPr>
            </a:br>
            <a:r>
              <a:rPr lang="hu-HU" sz="3200" b="1" dirty="0" smtClean="0">
                <a:latin typeface="+mn-lt"/>
                <a:ea typeface="+mn-ea"/>
                <a:cs typeface="+mn-cs"/>
              </a:rPr>
              <a:t>tanár úr  1953 </a:t>
            </a:r>
            <a:r>
              <a:rPr lang="hu-HU" sz="3200" b="1" dirty="0">
                <a:latin typeface="+mn-lt"/>
                <a:ea typeface="+mn-ea"/>
                <a:cs typeface="+mn-cs"/>
              </a:rPr>
              <a:t>szeptemberétől </a:t>
            </a:r>
            <a:br>
              <a:rPr lang="hu-HU" sz="3200" b="1" dirty="0">
                <a:latin typeface="+mn-lt"/>
                <a:ea typeface="+mn-ea"/>
                <a:cs typeface="+mn-cs"/>
              </a:rPr>
            </a:br>
            <a:r>
              <a:rPr lang="hu-HU" sz="3200" b="1" dirty="0">
                <a:latin typeface="+mn-lt"/>
                <a:ea typeface="+mn-ea"/>
                <a:cs typeface="+mn-cs"/>
              </a:rPr>
              <a:t>1968 decemberéig a Kilián György Gimnázium tanára</a:t>
            </a:r>
            <a:br>
              <a:rPr lang="hu-HU" sz="3200" b="1" dirty="0">
                <a:latin typeface="+mn-lt"/>
                <a:ea typeface="+mn-ea"/>
                <a:cs typeface="+mn-cs"/>
              </a:rPr>
            </a:br>
            <a:endParaRPr lang="hu-HU" sz="3200" b="1" dirty="0">
              <a:latin typeface="+mn-lt"/>
              <a:ea typeface="+mn-ea"/>
              <a:cs typeface="+mn-cs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4590510" cy="6120680"/>
          </a:xfrm>
        </p:spPr>
      </p:pic>
    </p:spTree>
    <p:extLst>
      <p:ext uri="{BB962C8B-B14F-4D97-AF65-F5344CB8AC3E}">
        <p14:creationId xmlns:p14="http://schemas.microsoft.com/office/powerpoint/2010/main" val="198939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6000">
        <p14:reveal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8266650" cy="6150068"/>
          </a:xfrm>
        </p:spPr>
      </p:pic>
    </p:spTree>
    <p:extLst>
      <p:ext uri="{BB962C8B-B14F-4D97-AF65-F5344CB8AC3E}">
        <p14:creationId xmlns:p14="http://schemas.microsoft.com/office/powerpoint/2010/main" val="267961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78696" cy="5530626"/>
          </a:xfrm>
        </p:spPr>
        <p:txBody>
          <a:bodyPr>
            <a:normAutofit/>
          </a:bodyPr>
          <a:lstStyle/>
          <a:p>
            <a:r>
              <a:rPr lang="hu-HU" sz="3600" dirty="0" smtClean="0">
                <a:latin typeface="+mn-lt"/>
              </a:rPr>
              <a:t>Osztályfőnöki jelentés a III. B osztály egész évi munkájáról (1954. jún. 21.)</a:t>
            </a:r>
            <a:endParaRPr lang="hu-HU" sz="3600" dirty="0">
              <a:latin typeface="+mn-lt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16632"/>
            <a:ext cx="4625648" cy="6336704"/>
          </a:xfrm>
        </p:spPr>
      </p:pic>
    </p:spTree>
    <p:extLst>
      <p:ext uri="{BB962C8B-B14F-4D97-AF65-F5344CB8AC3E}">
        <p14:creationId xmlns:p14="http://schemas.microsoft.com/office/powerpoint/2010/main" val="129400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artalom helye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8462008" cy="5976664"/>
          </a:xfrm>
        </p:spPr>
      </p:pic>
    </p:spTree>
    <p:extLst>
      <p:ext uri="{BB962C8B-B14F-4D97-AF65-F5344CB8AC3E}">
        <p14:creationId xmlns:p14="http://schemas.microsoft.com/office/powerpoint/2010/main" val="417336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2" r="7312"/>
          <a:stretch>
            <a:fillRect/>
          </a:stretch>
        </p:blipFill>
        <p:spPr>
          <a:xfrm>
            <a:off x="2555776" y="260648"/>
            <a:ext cx="6336704" cy="4752528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3717032"/>
            <a:ext cx="3096344" cy="1296144"/>
          </a:xfrm>
        </p:spPr>
        <p:txBody>
          <a:bodyPr>
            <a:normAutofit/>
          </a:bodyPr>
          <a:lstStyle/>
          <a:p>
            <a:pPr algn="ctr"/>
            <a:r>
              <a:rPr lang="hu-HU" sz="3200" dirty="0">
                <a:latin typeface="+mn-lt"/>
                <a:ea typeface="+mn-ea"/>
                <a:cs typeface="+mn-cs"/>
              </a:rPr>
              <a:t>A tantestület 1954-ben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539552" y="5013176"/>
            <a:ext cx="8352928" cy="1728192"/>
          </a:xfrm>
        </p:spPr>
        <p:txBody>
          <a:bodyPr>
            <a:normAutofit fontScale="92500" lnSpcReduction="20000"/>
          </a:bodyPr>
          <a:lstStyle/>
          <a:p>
            <a:r>
              <a:rPr lang="hu-HU" sz="1800" dirty="0">
                <a:latin typeface="Book Antiqua" panose="02040602050305030304" pitchFamily="18" charset="0"/>
              </a:rPr>
              <a:t>1/ </a:t>
            </a:r>
            <a:r>
              <a:rPr lang="hu-HU" sz="1800" dirty="0" err="1">
                <a:latin typeface="Book Antiqua" panose="02040602050305030304" pitchFamily="18" charset="0"/>
              </a:rPr>
              <a:t>Mohila</a:t>
            </a:r>
            <a:r>
              <a:rPr lang="hu-HU" sz="1800" dirty="0">
                <a:latin typeface="Book Antiqua" panose="02040602050305030304" pitchFamily="18" charset="0"/>
              </a:rPr>
              <a:t> Károly, 2/ Szabó Gyuláné , 3/ </a:t>
            </a:r>
            <a:r>
              <a:rPr lang="hu-HU" sz="1800" dirty="0" err="1">
                <a:latin typeface="Book Antiqua" panose="02040602050305030304" pitchFamily="18" charset="0"/>
              </a:rPr>
              <a:t>Radits</a:t>
            </a:r>
            <a:r>
              <a:rPr lang="hu-HU" sz="1800" dirty="0">
                <a:latin typeface="Book Antiqua" panose="02040602050305030304" pitchFamily="18" charset="0"/>
              </a:rPr>
              <a:t> Erzsébet, 4/ Kiss Ibolya, </a:t>
            </a:r>
            <a:endParaRPr lang="hu-HU" sz="1800" dirty="0" smtClean="0">
              <a:latin typeface="Book Antiqua" panose="02040602050305030304" pitchFamily="18" charset="0"/>
            </a:endParaRPr>
          </a:p>
          <a:p>
            <a:r>
              <a:rPr lang="hu-HU" sz="1800" dirty="0" smtClean="0">
                <a:latin typeface="Book Antiqua" panose="02040602050305030304" pitchFamily="18" charset="0"/>
              </a:rPr>
              <a:t>5</a:t>
            </a:r>
            <a:r>
              <a:rPr lang="hu-HU" sz="1800" dirty="0">
                <a:latin typeface="Book Antiqua" panose="02040602050305030304" pitchFamily="18" charset="0"/>
              </a:rPr>
              <a:t>/ dr. Peja Győző, 6/ Sólyom Dezsőné, 7/ Németh Lívia, 8/ dr. </a:t>
            </a:r>
            <a:r>
              <a:rPr lang="hu-HU" sz="1800" dirty="0" err="1">
                <a:latin typeface="Book Antiqua" panose="02040602050305030304" pitchFamily="18" charset="0"/>
              </a:rPr>
              <a:t>Kiséry</a:t>
            </a:r>
            <a:r>
              <a:rPr lang="hu-HU" sz="1800" dirty="0">
                <a:latin typeface="Book Antiqua" panose="02040602050305030304" pitchFamily="18" charset="0"/>
              </a:rPr>
              <a:t> László, </a:t>
            </a:r>
            <a:r>
              <a:rPr lang="hu-HU" sz="1800" dirty="0" smtClean="0">
                <a:latin typeface="Book Antiqua" panose="02040602050305030304" pitchFamily="18" charset="0"/>
              </a:rPr>
              <a:t>9</a:t>
            </a:r>
            <a:r>
              <a:rPr lang="hu-HU" sz="1800" dirty="0">
                <a:latin typeface="Book Antiqua" panose="02040602050305030304" pitchFamily="18" charset="0"/>
              </a:rPr>
              <a:t>/ Törő Gábor, 10/ Molnár Róza, 11/ Kamarás Istvánné, 12/ Tóth Kálmán, </a:t>
            </a:r>
            <a:endParaRPr lang="hu-HU" sz="1800" dirty="0" smtClean="0">
              <a:latin typeface="Book Antiqua" panose="02040602050305030304" pitchFamily="18" charset="0"/>
            </a:endParaRPr>
          </a:p>
          <a:p>
            <a:r>
              <a:rPr lang="hu-HU" sz="1800" dirty="0" smtClean="0">
                <a:latin typeface="Book Antiqua" panose="02040602050305030304" pitchFamily="18" charset="0"/>
              </a:rPr>
              <a:t>13</a:t>
            </a:r>
            <a:r>
              <a:rPr lang="hu-HU" sz="1800" dirty="0">
                <a:latin typeface="Book Antiqua" panose="02040602050305030304" pitchFamily="18" charset="0"/>
              </a:rPr>
              <a:t>/ Tél Aladárné, 14/ </a:t>
            </a:r>
            <a:r>
              <a:rPr lang="hu-HU" sz="1800" dirty="0" err="1">
                <a:latin typeface="Book Antiqua" panose="02040602050305030304" pitchFamily="18" charset="0"/>
              </a:rPr>
              <a:t>Zavadzky</a:t>
            </a:r>
            <a:r>
              <a:rPr lang="hu-HU" sz="1800" dirty="0">
                <a:latin typeface="Book Antiqua" panose="02040602050305030304" pitchFamily="18" charset="0"/>
              </a:rPr>
              <a:t> </a:t>
            </a:r>
            <a:r>
              <a:rPr lang="hu-HU" sz="1800" dirty="0" err="1">
                <a:latin typeface="Book Antiqua" panose="02040602050305030304" pitchFamily="18" charset="0"/>
              </a:rPr>
              <a:t>Gusztávné</a:t>
            </a:r>
            <a:r>
              <a:rPr lang="hu-HU" sz="1800" dirty="0">
                <a:latin typeface="Book Antiqua" panose="02040602050305030304" pitchFamily="18" charset="0"/>
              </a:rPr>
              <a:t>, 15/ dr. Szabó Gyula, 16/ Kamarás István, </a:t>
            </a:r>
            <a:r>
              <a:rPr lang="hu-HU" sz="1800" b="1" dirty="0">
                <a:solidFill>
                  <a:srgbClr val="C00000"/>
                </a:solidFill>
                <a:latin typeface="Book Antiqua" panose="02040602050305030304" pitchFamily="18" charset="0"/>
              </a:rPr>
              <a:t>17/ Bánk László, </a:t>
            </a:r>
            <a:r>
              <a:rPr lang="hu-HU" sz="1800" dirty="0">
                <a:latin typeface="Book Antiqua" panose="02040602050305030304" pitchFamily="18" charset="0"/>
              </a:rPr>
              <a:t>18/ </a:t>
            </a:r>
            <a:r>
              <a:rPr lang="hu-HU" sz="1800" dirty="0" err="1">
                <a:latin typeface="Book Antiqua" panose="02040602050305030304" pitchFamily="18" charset="0"/>
              </a:rPr>
              <a:t>Weszprémy</a:t>
            </a:r>
            <a:r>
              <a:rPr lang="hu-HU" sz="1800" dirty="0">
                <a:latin typeface="Book Antiqua" panose="02040602050305030304" pitchFamily="18" charset="0"/>
              </a:rPr>
              <a:t> Jenő , 19/ </a:t>
            </a:r>
            <a:r>
              <a:rPr lang="hu-HU" sz="1800" dirty="0" err="1">
                <a:latin typeface="Book Antiqua" panose="02040602050305030304" pitchFamily="18" charset="0"/>
              </a:rPr>
              <a:t>Weszprémy</a:t>
            </a:r>
            <a:r>
              <a:rPr lang="hu-HU" sz="1800" dirty="0">
                <a:latin typeface="Book Antiqua" panose="02040602050305030304" pitchFamily="18" charset="0"/>
              </a:rPr>
              <a:t> Jenőné, </a:t>
            </a:r>
            <a:endParaRPr lang="hu-HU" sz="1800" dirty="0" smtClean="0">
              <a:latin typeface="Book Antiqua" panose="02040602050305030304" pitchFamily="18" charset="0"/>
            </a:endParaRPr>
          </a:p>
          <a:p>
            <a:r>
              <a:rPr lang="hu-HU" sz="1800" dirty="0" smtClean="0">
                <a:latin typeface="Book Antiqua" panose="02040602050305030304" pitchFamily="18" charset="0"/>
              </a:rPr>
              <a:t>20/ Palumby Gyula, 21/ dr. </a:t>
            </a:r>
            <a:r>
              <a:rPr lang="hu-HU" sz="1800" dirty="0" err="1" smtClean="0">
                <a:latin typeface="Book Antiqua" panose="02040602050305030304" pitchFamily="18" charset="0"/>
              </a:rPr>
              <a:t>Gaszner</a:t>
            </a:r>
            <a:r>
              <a:rPr lang="hu-HU" sz="1800" dirty="0" smtClean="0">
                <a:latin typeface="Book Antiqua" panose="02040602050305030304" pitchFamily="18" charset="0"/>
              </a:rPr>
              <a:t> Lászlóné, 22/ Németh László, 23/ Demeter Gyula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7831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0">
        <p14:conveyor dir="l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5229200"/>
            <a:ext cx="8496944" cy="1008112"/>
          </a:xfrm>
        </p:spPr>
        <p:txBody>
          <a:bodyPr>
            <a:noAutofit/>
          </a:bodyPr>
          <a:lstStyle/>
          <a:p>
            <a:pPr algn="ctr"/>
            <a:r>
              <a:rPr lang="hu-HU" sz="3200" b="0" dirty="0">
                <a:latin typeface="+mn-lt"/>
                <a:ea typeface="+mn-ea"/>
                <a:cs typeface="+mn-cs"/>
              </a:rPr>
              <a:t>Tantestületi kiránduláson a Bükkben</a:t>
            </a:r>
            <a:br>
              <a:rPr lang="hu-HU" sz="3200" b="0" dirty="0">
                <a:latin typeface="+mn-lt"/>
                <a:ea typeface="+mn-ea"/>
                <a:cs typeface="+mn-cs"/>
              </a:rPr>
            </a:br>
            <a:r>
              <a:rPr lang="hu-HU" sz="3200" b="0" dirty="0">
                <a:latin typeface="+mn-lt"/>
                <a:ea typeface="+mn-ea"/>
                <a:cs typeface="+mn-cs"/>
              </a:rPr>
              <a:t>dr. </a:t>
            </a:r>
            <a:r>
              <a:rPr lang="hu-HU" sz="3200" b="0" dirty="0" err="1">
                <a:latin typeface="+mn-lt"/>
                <a:ea typeface="+mn-ea"/>
                <a:cs typeface="+mn-cs"/>
              </a:rPr>
              <a:t>Kiséry</a:t>
            </a:r>
            <a:r>
              <a:rPr lang="hu-HU" sz="3200" b="0" dirty="0">
                <a:latin typeface="+mn-lt"/>
                <a:ea typeface="+mn-ea"/>
                <a:cs typeface="+mn-cs"/>
              </a:rPr>
              <a:t> László és </a:t>
            </a:r>
            <a:r>
              <a:rPr lang="hu-HU" sz="3200" b="0" dirty="0" smtClean="0">
                <a:latin typeface="+mn-lt"/>
                <a:ea typeface="+mn-ea"/>
                <a:cs typeface="+mn-cs"/>
              </a:rPr>
              <a:t>Kiss Ibolya társaságában</a:t>
            </a:r>
            <a:endParaRPr lang="hu-HU" sz="3200" b="0" dirty="0">
              <a:latin typeface="+mn-lt"/>
              <a:ea typeface="+mn-ea"/>
              <a:cs typeface="+mn-cs"/>
            </a:endParaRPr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6" r="5766"/>
          <a:stretch>
            <a:fillRect/>
          </a:stretch>
        </p:blipFill>
        <p:spPr>
          <a:xfrm>
            <a:off x="1475656" y="143149"/>
            <a:ext cx="6710536" cy="5032902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395536" y="6093296"/>
            <a:ext cx="8136904" cy="509934"/>
          </a:xfrm>
        </p:spPr>
        <p:txBody>
          <a:bodyPr>
            <a:noAutofit/>
          </a:bodyPr>
          <a:lstStyle/>
          <a:p>
            <a:pPr algn="ctr"/>
            <a:r>
              <a:rPr lang="hu-HU" sz="2400" b="1" i="1" dirty="0" smtClean="0"/>
              <a:t>Az előtérben Kamarás Istvánné és Kamarás Istvá</a:t>
            </a:r>
            <a:r>
              <a:rPr lang="hu-HU" sz="2400" dirty="0" smtClean="0"/>
              <a:t>n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11843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5445224"/>
            <a:ext cx="5486400" cy="576064"/>
          </a:xfrm>
        </p:spPr>
        <p:txBody>
          <a:bodyPr>
            <a:noAutofit/>
          </a:bodyPr>
          <a:lstStyle/>
          <a:p>
            <a:pPr algn="ctr"/>
            <a:r>
              <a:rPr lang="hu-HU" sz="3200" dirty="0">
                <a:latin typeface="+mn-lt"/>
                <a:ea typeface="+mn-ea"/>
                <a:cs typeface="+mn-cs"/>
              </a:rPr>
              <a:t>Kiránduláson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11560" y="6093296"/>
            <a:ext cx="7776864" cy="509934"/>
          </a:xfrm>
        </p:spPr>
        <p:txBody>
          <a:bodyPr>
            <a:noAutofit/>
          </a:bodyPr>
          <a:lstStyle/>
          <a:p>
            <a:r>
              <a:rPr lang="hu-HU" sz="2400" dirty="0" smtClean="0">
                <a:latin typeface="Book Antiqua" panose="02040602050305030304" pitchFamily="18" charset="0"/>
              </a:rPr>
              <a:t>1/ Bánk László, 2/ Szabó Gyuláné, 3/ Dr. </a:t>
            </a:r>
            <a:r>
              <a:rPr lang="hu-HU" sz="2400" dirty="0" err="1" smtClean="0">
                <a:latin typeface="Book Antiqua" panose="02040602050305030304" pitchFamily="18" charset="0"/>
              </a:rPr>
              <a:t>Kiséry</a:t>
            </a:r>
            <a:r>
              <a:rPr lang="hu-HU" sz="2400" dirty="0" smtClean="0">
                <a:latin typeface="Book Antiqua" panose="02040602050305030304" pitchFamily="18" charset="0"/>
              </a:rPr>
              <a:t> László</a:t>
            </a:r>
            <a:endParaRPr lang="hu-HU" sz="2400" dirty="0">
              <a:latin typeface="Book Antiqua" panose="02040602050305030304" pitchFamily="18" charset="0"/>
            </a:endParaRPr>
          </a:p>
        </p:txBody>
      </p:sp>
      <p:pic>
        <p:nvPicPr>
          <p:cNvPr id="7" name="Kép helye 6"/>
          <p:cNvPicPr>
            <a:picLocks noGrp="1" noChangeAspect="1"/>
          </p:cNvPicPr>
          <p:nvPr>
            <p:ph type="pic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5" r="6605" b="16801"/>
          <a:stretch/>
        </p:blipFill>
        <p:spPr>
          <a:xfrm>
            <a:off x="683568" y="188640"/>
            <a:ext cx="8088384" cy="5047037"/>
          </a:xfrm>
        </p:spPr>
      </p:pic>
    </p:spTree>
    <p:extLst>
      <p:ext uri="{BB962C8B-B14F-4D97-AF65-F5344CB8AC3E}">
        <p14:creationId xmlns:p14="http://schemas.microsoft.com/office/powerpoint/2010/main" val="358169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43" y="620688"/>
            <a:ext cx="2952328" cy="4351169"/>
          </a:xfrm>
        </p:spPr>
      </p:pic>
      <p:pic>
        <p:nvPicPr>
          <p:cNvPr id="7" name="Tartalom helye 6"/>
          <p:cNvPicPr>
            <a:picLocks noGrp="1" noChangeAspect="1"/>
          </p:cNvPicPr>
          <p:nvPr>
            <p:ph sz="quarter" idx="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0" b="23037"/>
          <a:stretch/>
        </p:blipFill>
        <p:spPr>
          <a:xfrm>
            <a:off x="3583858" y="404664"/>
            <a:ext cx="5292402" cy="5904657"/>
          </a:xfrm>
        </p:spPr>
      </p:pic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70086" y="116632"/>
            <a:ext cx="4040188" cy="432048"/>
          </a:xfrm>
        </p:spPr>
        <p:txBody>
          <a:bodyPr>
            <a:normAutofit lnSpcReduction="10000"/>
          </a:bodyPr>
          <a:lstStyle/>
          <a:p>
            <a:r>
              <a:rPr lang="hu-HU" dirty="0" smtClean="0"/>
              <a:t>Szakfelügyelő feljegyzése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283968" y="5733256"/>
            <a:ext cx="4041775" cy="639762"/>
          </a:xfrm>
        </p:spPr>
        <p:txBody>
          <a:bodyPr>
            <a:normAutofit/>
          </a:bodyPr>
          <a:lstStyle/>
          <a:p>
            <a:r>
              <a:rPr lang="hu-HU" dirty="0" smtClean="0"/>
              <a:t>Hivatalos jellemzés (1964)</a:t>
            </a:r>
            <a:endParaRPr lang="hu-HU" dirty="0"/>
          </a:p>
        </p:txBody>
      </p:sp>
      <p:sp>
        <p:nvSpPr>
          <p:cNvPr id="6" name="Téglalap 5"/>
          <p:cNvSpPr/>
          <p:nvPr/>
        </p:nvSpPr>
        <p:spPr>
          <a:xfrm>
            <a:off x="179823" y="5085184"/>
            <a:ext cx="3312368" cy="163121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hu-HU" sz="2000" i="1" u="sng" dirty="0"/>
              <a:t>Bánk </a:t>
            </a:r>
            <a:r>
              <a:rPr lang="hu-HU" sz="2000" i="1" u="sng" dirty="0" smtClean="0"/>
              <a:t>László </a:t>
            </a:r>
            <a:r>
              <a:rPr lang="hu-HU" sz="2000" i="1" dirty="0" smtClean="0"/>
              <a:t>(I</a:t>
            </a:r>
            <a:r>
              <a:rPr lang="hu-HU" sz="2000" i="1" dirty="0"/>
              <a:t>. b </a:t>
            </a:r>
            <a:r>
              <a:rPr lang="hu-HU" sz="2000" i="1" dirty="0" err="1"/>
              <a:t>fr</a:t>
            </a:r>
            <a:r>
              <a:rPr lang="hu-HU" sz="2000" i="1" dirty="0"/>
              <a:t>.) A </a:t>
            </a:r>
            <a:r>
              <a:rPr lang="hu-HU" sz="2000" i="1" dirty="0" smtClean="0"/>
              <a:t>meg-szokott </a:t>
            </a:r>
            <a:r>
              <a:rPr lang="hu-HU" sz="2000" i="1" dirty="0"/>
              <a:t>lendületes, </a:t>
            </a:r>
            <a:r>
              <a:rPr lang="hu-HU" sz="2000" i="1" dirty="0" smtClean="0"/>
              <a:t>szellemes </a:t>
            </a:r>
            <a:r>
              <a:rPr lang="hu-HU" sz="2000" i="1" dirty="0"/>
              <a:t>óravezetés! A tanulók </a:t>
            </a:r>
            <a:r>
              <a:rPr lang="hu-HU" sz="2000" i="1" dirty="0" err="1" smtClean="0"/>
              <a:t>írás-beli</a:t>
            </a:r>
            <a:r>
              <a:rPr lang="hu-HU" sz="2000" i="1" dirty="0" smtClean="0"/>
              <a:t> </a:t>
            </a:r>
            <a:r>
              <a:rPr lang="hu-HU" sz="2000" i="1" dirty="0"/>
              <a:t>készségei még </a:t>
            </a:r>
            <a:r>
              <a:rPr lang="hu-HU" sz="2000" i="1" dirty="0" smtClean="0"/>
              <a:t>aránylag </a:t>
            </a:r>
            <a:r>
              <a:rPr lang="hu-HU" sz="2000" i="1" dirty="0"/>
              <a:t>gyengébbek.</a:t>
            </a:r>
          </a:p>
        </p:txBody>
      </p:sp>
    </p:spTree>
    <p:extLst>
      <p:ext uri="{BB962C8B-B14F-4D97-AF65-F5344CB8AC3E}">
        <p14:creationId xmlns:p14="http://schemas.microsoft.com/office/powerpoint/2010/main" val="353326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5000">
        <p14:conveyor dir="l"/>
      </p:transition>
    </mc:Choice>
    <mc:Fallback xmlns="">
      <p:transition spd="slow" advClick="0" advTm="6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20688"/>
            <a:ext cx="8124953" cy="5832648"/>
          </a:xfrm>
        </p:spPr>
      </p:pic>
    </p:spTree>
    <p:extLst>
      <p:ext uri="{BB962C8B-B14F-4D97-AF65-F5344CB8AC3E}">
        <p14:creationId xmlns:p14="http://schemas.microsoft.com/office/powerpoint/2010/main" val="389773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3000">
        <p14:conveyor dir="l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4536504" cy="4882554"/>
          </a:xfrm>
        </p:spPr>
        <p:txBody>
          <a:bodyPr/>
          <a:lstStyle/>
          <a:p>
            <a:r>
              <a:rPr lang="hu-HU" dirty="0" smtClean="0">
                <a:latin typeface="+mn-lt"/>
              </a:rPr>
              <a:t/>
            </a:r>
            <a:br>
              <a:rPr lang="hu-HU" dirty="0" smtClean="0">
                <a:latin typeface="+mn-lt"/>
              </a:rPr>
            </a:br>
            <a:r>
              <a:rPr lang="hu-HU" dirty="0" smtClean="0">
                <a:latin typeface="+mn-lt"/>
              </a:rPr>
              <a:t/>
            </a:r>
            <a:br>
              <a:rPr lang="hu-HU" dirty="0" smtClean="0">
                <a:latin typeface="+mn-lt"/>
              </a:rPr>
            </a:br>
            <a:r>
              <a:rPr lang="hu-HU" dirty="0">
                <a:latin typeface="+mn-lt"/>
              </a:rPr>
              <a:t/>
            </a:r>
            <a:br>
              <a:rPr lang="hu-HU" dirty="0">
                <a:latin typeface="+mn-lt"/>
              </a:rPr>
            </a:br>
            <a:r>
              <a:rPr lang="hu-HU" sz="3200" dirty="0">
                <a:latin typeface="+mn-lt"/>
              </a:rPr>
              <a:t>Bánffy Dóra:</a:t>
            </a:r>
            <a:br>
              <a:rPr lang="hu-HU" sz="3200" dirty="0">
                <a:latin typeface="+mn-lt"/>
              </a:rPr>
            </a:br>
            <a:r>
              <a:rPr lang="hu-HU" sz="3200" dirty="0">
                <a:latin typeface="+mn-lt"/>
              </a:rPr>
              <a:t>„A mi önképzőkörünk”. </a:t>
            </a:r>
            <a:r>
              <a:rPr lang="hu-HU" sz="3200" dirty="0" err="1">
                <a:latin typeface="+mn-lt"/>
              </a:rPr>
              <a:t>In</a:t>
            </a:r>
            <a:r>
              <a:rPr lang="hu-HU" sz="3200" dirty="0">
                <a:latin typeface="+mn-lt"/>
              </a:rPr>
              <a:t>: Észak-Magyarország, XV. évf. 75. sz. </a:t>
            </a:r>
            <a:r>
              <a:rPr lang="hu-HU" sz="3200" dirty="0" smtClean="0">
                <a:latin typeface="+mn-lt"/>
              </a:rPr>
              <a:t/>
            </a:r>
            <a:br>
              <a:rPr lang="hu-HU" sz="3200" dirty="0" smtClean="0">
                <a:latin typeface="+mn-lt"/>
              </a:rPr>
            </a:br>
            <a:r>
              <a:rPr lang="hu-HU" sz="3200" dirty="0" smtClean="0">
                <a:latin typeface="+mn-lt"/>
              </a:rPr>
              <a:t>(</a:t>
            </a:r>
            <a:r>
              <a:rPr lang="hu-HU" sz="3200" dirty="0">
                <a:latin typeface="+mn-lt"/>
              </a:rPr>
              <a:t>1959. márc. 29.) p. 5.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32656"/>
            <a:ext cx="3736089" cy="6198513"/>
          </a:xfrm>
        </p:spPr>
      </p:pic>
    </p:spTree>
    <p:extLst>
      <p:ext uri="{BB962C8B-B14F-4D97-AF65-F5344CB8AC3E}">
        <p14:creationId xmlns:p14="http://schemas.microsoft.com/office/powerpoint/2010/main" val="132598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0">
        <p14:conveyor dir="l"/>
      </p:transition>
    </mc:Choice>
    <mc:Fallback xmlns="">
      <p:transition spd="slow" advClick="0" advTm="7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4" y="116632"/>
            <a:ext cx="4786261" cy="3348000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140968"/>
            <a:ext cx="4960702" cy="3384000"/>
          </a:xfrm>
        </p:spPr>
      </p:pic>
    </p:spTree>
    <p:extLst>
      <p:ext uri="{BB962C8B-B14F-4D97-AF65-F5344CB8AC3E}">
        <p14:creationId xmlns:p14="http://schemas.microsoft.com/office/powerpoint/2010/main" val="286899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conveyor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0"/>
            <a:ext cx="5616624" cy="2276872"/>
          </a:xfrm>
        </p:spPr>
        <p:txBody>
          <a:bodyPr>
            <a:noAutofit/>
          </a:bodyPr>
          <a:lstStyle/>
          <a:p>
            <a:pPr algn="l"/>
            <a:r>
              <a:rPr lang="hu-HU" sz="3200" dirty="0">
                <a:latin typeface="+mn-lt"/>
              </a:rPr>
              <a:t>Az 1956. május 30-i </a:t>
            </a:r>
            <a:r>
              <a:rPr lang="hu-HU" sz="3200" dirty="0" smtClean="0">
                <a:latin typeface="+mn-lt"/>
              </a:rPr>
              <a:t/>
            </a:r>
            <a:br>
              <a:rPr lang="hu-HU" sz="3200" dirty="0" smtClean="0">
                <a:latin typeface="+mn-lt"/>
              </a:rPr>
            </a:br>
            <a:r>
              <a:rPr lang="hu-HU" sz="3200" dirty="0" smtClean="0">
                <a:latin typeface="+mn-lt"/>
              </a:rPr>
              <a:t>irodalmi esten</a:t>
            </a:r>
            <a:br>
              <a:rPr lang="hu-HU" sz="3200" dirty="0" smtClean="0">
                <a:latin typeface="+mn-lt"/>
              </a:rPr>
            </a:br>
            <a:r>
              <a:rPr lang="hu-HU" sz="3200" dirty="0" smtClean="0">
                <a:latin typeface="+mn-lt"/>
              </a:rPr>
              <a:t>bemutatták </a:t>
            </a:r>
            <a:br>
              <a:rPr lang="hu-HU" sz="3200" dirty="0" smtClean="0">
                <a:latin typeface="+mn-lt"/>
              </a:rPr>
            </a:br>
            <a:r>
              <a:rPr lang="hu-HU" sz="3200" dirty="0" smtClean="0">
                <a:latin typeface="+mn-lt"/>
              </a:rPr>
              <a:t>a </a:t>
            </a:r>
            <a:r>
              <a:rPr lang="hu-HU" sz="3200" dirty="0" err="1">
                <a:latin typeface="+mn-lt"/>
              </a:rPr>
              <a:t>Mirandolinát</a:t>
            </a:r>
            <a:r>
              <a:rPr lang="hu-HU" sz="3200" dirty="0">
                <a:latin typeface="+mn-lt"/>
              </a:rPr>
              <a:t> </a:t>
            </a:r>
            <a:r>
              <a:rPr lang="hu-HU" sz="3200" dirty="0" smtClean="0">
                <a:latin typeface="+mn-lt"/>
              </a:rPr>
              <a:t>is</a:t>
            </a:r>
            <a:endParaRPr lang="hu-HU" sz="3200" dirty="0">
              <a:latin typeface="+mn-lt"/>
            </a:endParaRPr>
          </a:p>
        </p:txBody>
      </p:sp>
      <p:pic>
        <p:nvPicPr>
          <p:cNvPr id="9" name="Tartalom helye 8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2276872"/>
            <a:ext cx="4450995" cy="3096344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323528" y="4797152"/>
            <a:ext cx="4905871" cy="1584176"/>
          </a:xfrm>
        </p:spPr>
        <p:txBody>
          <a:bodyPr>
            <a:normAutofit/>
          </a:bodyPr>
          <a:lstStyle/>
          <a:p>
            <a:r>
              <a:rPr lang="hu-HU" dirty="0" smtClean="0"/>
              <a:t>A címszereplő: Kozma Katalin</a:t>
            </a:r>
          </a:p>
        </p:txBody>
      </p:sp>
      <p:pic>
        <p:nvPicPr>
          <p:cNvPr id="6" name="Tartalom helye 5"/>
          <p:cNvPicPr>
            <a:picLocks noGrp="1" noChangeAspect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32656"/>
            <a:ext cx="3816730" cy="6120680"/>
          </a:xfrm>
        </p:spPr>
      </p:pic>
    </p:spTree>
    <p:extLst>
      <p:ext uri="{BB962C8B-B14F-4D97-AF65-F5344CB8AC3E}">
        <p14:creationId xmlns:p14="http://schemas.microsoft.com/office/powerpoint/2010/main" val="273247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conveyor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hu-HU" sz="4000" dirty="0" smtClean="0">
                <a:latin typeface="+mn-lt"/>
              </a:rPr>
              <a:t>Képek a </a:t>
            </a:r>
            <a:r>
              <a:rPr lang="hu-HU" sz="4000" dirty="0" err="1" smtClean="0">
                <a:latin typeface="+mn-lt"/>
              </a:rPr>
              <a:t>Mirandolina</a:t>
            </a:r>
            <a:r>
              <a:rPr lang="hu-HU" sz="4000" dirty="0" smtClean="0">
                <a:latin typeface="+mn-lt"/>
              </a:rPr>
              <a:t> előadásáról</a:t>
            </a:r>
            <a:endParaRPr lang="hu-HU" sz="4000" dirty="0">
              <a:latin typeface="+mn-lt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251520" y="6021288"/>
            <a:ext cx="4040188" cy="639762"/>
          </a:xfrm>
        </p:spPr>
        <p:txBody>
          <a:bodyPr>
            <a:normAutofit/>
          </a:bodyPr>
          <a:lstStyle/>
          <a:p>
            <a:r>
              <a:rPr lang="hu-HU" dirty="0" smtClean="0"/>
              <a:t>)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4008" y="1196752"/>
            <a:ext cx="4041775" cy="639762"/>
          </a:xfrm>
        </p:spPr>
        <p:txBody>
          <a:bodyPr>
            <a:normAutofit fontScale="85000" lnSpcReduction="20000"/>
          </a:bodyPr>
          <a:lstStyle/>
          <a:p>
            <a:r>
              <a:rPr lang="hu-HU" dirty="0" err="1" smtClean="0"/>
              <a:t>Ripafratta</a:t>
            </a:r>
            <a:r>
              <a:rPr lang="hu-HU" dirty="0" smtClean="0"/>
              <a:t> </a:t>
            </a:r>
            <a:r>
              <a:rPr lang="hu-HU" dirty="0"/>
              <a:t>lovag (Tóth Attila) és </a:t>
            </a:r>
            <a:r>
              <a:rPr lang="hu-HU" dirty="0" err="1"/>
              <a:t>Mirandolina</a:t>
            </a:r>
            <a:r>
              <a:rPr lang="hu-HU" dirty="0"/>
              <a:t> (Kozma </a:t>
            </a:r>
            <a:r>
              <a:rPr lang="hu-HU" dirty="0" smtClean="0"/>
              <a:t>Katalin)</a:t>
            </a:r>
            <a:endParaRPr lang="hu-HU" dirty="0"/>
          </a:p>
        </p:txBody>
      </p:sp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1196752"/>
            <a:ext cx="3696377" cy="5256584"/>
          </a:xfrm>
        </p:spPr>
      </p:pic>
      <p:pic>
        <p:nvPicPr>
          <p:cNvPr id="10" name="Tartalom helye 9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780928"/>
            <a:ext cx="4335028" cy="2880320"/>
          </a:xfrm>
        </p:spPr>
      </p:pic>
    </p:spTree>
    <p:extLst>
      <p:ext uri="{BB962C8B-B14F-4D97-AF65-F5344CB8AC3E}">
        <p14:creationId xmlns:p14="http://schemas.microsoft.com/office/powerpoint/2010/main" val="390765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200" dirty="0" err="1">
                <a:latin typeface="+mn-lt"/>
              </a:rPr>
              <a:t>Albafiorita</a:t>
            </a:r>
            <a:r>
              <a:rPr lang="hu-HU" sz="3200" dirty="0">
                <a:latin typeface="+mn-lt"/>
              </a:rPr>
              <a:t> gróf (Imre László </a:t>
            </a:r>
            <a:r>
              <a:rPr lang="hu-HU" sz="3200" dirty="0" smtClean="0">
                <a:latin typeface="+mn-lt"/>
              </a:rPr>
              <a:t>)</a:t>
            </a:r>
            <a:br>
              <a:rPr lang="hu-HU" sz="3200" dirty="0" smtClean="0">
                <a:latin typeface="+mn-lt"/>
              </a:rPr>
            </a:br>
            <a:r>
              <a:rPr lang="hu-HU" sz="3200" dirty="0" smtClean="0">
                <a:latin typeface="+mn-lt"/>
              </a:rPr>
              <a:t> és </a:t>
            </a:r>
            <a:r>
              <a:rPr lang="hu-HU" sz="3200" dirty="0" err="1" smtClean="0">
                <a:latin typeface="+mn-lt"/>
              </a:rPr>
              <a:t>Forlipopoli</a:t>
            </a:r>
            <a:r>
              <a:rPr lang="hu-HU" sz="3200" dirty="0" smtClean="0">
                <a:latin typeface="+mn-lt"/>
              </a:rPr>
              <a:t> </a:t>
            </a:r>
            <a:r>
              <a:rPr lang="hu-HU" sz="3200" dirty="0">
                <a:latin typeface="+mn-lt"/>
              </a:rPr>
              <a:t>őrgróf (</a:t>
            </a:r>
            <a:r>
              <a:rPr lang="hu-HU" sz="3200" dirty="0" smtClean="0">
                <a:latin typeface="+mn-lt"/>
              </a:rPr>
              <a:t>Andrási Tamás) jelenete </a:t>
            </a:r>
            <a:endParaRPr lang="hu-HU" sz="3200" dirty="0">
              <a:latin typeface="+mn-lt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12776"/>
            <a:ext cx="7779787" cy="4970420"/>
          </a:xfrm>
        </p:spPr>
      </p:pic>
    </p:spTree>
    <p:extLst>
      <p:ext uri="{BB962C8B-B14F-4D97-AF65-F5344CB8AC3E}">
        <p14:creationId xmlns:p14="http://schemas.microsoft.com/office/powerpoint/2010/main" val="362256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623"/>
          <a:stretch/>
        </p:blipFill>
        <p:spPr>
          <a:xfrm>
            <a:off x="395536" y="188640"/>
            <a:ext cx="6858381" cy="3672408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4077072"/>
            <a:ext cx="4536504" cy="2304256"/>
          </a:xfrm>
        </p:spPr>
        <p:txBody>
          <a:bodyPr>
            <a:noAutofit/>
          </a:bodyPr>
          <a:lstStyle/>
          <a:p>
            <a:r>
              <a:rPr lang="hu-HU" sz="3200" dirty="0" err="1" smtClean="0">
                <a:latin typeface="+mn-lt"/>
              </a:rPr>
              <a:t>Mirandolina</a:t>
            </a:r>
            <a:r>
              <a:rPr lang="hu-HU" sz="3200" dirty="0" smtClean="0">
                <a:latin typeface="+mn-lt"/>
              </a:rPr>
              <a:t>, </a:t>
            </a:r>
            <a:r>
              <a:rPr lang="hu-HU" sz="3200" dirty="0" err="1" smtClean="0">
                <a:latin typeface="+mn-lt"/>
              </a:rPr>
              <a:t>Ripafratta</a:t>
            </a:r>
            <a:r>
              <a:rPr lang="hu-HU" sz="3200" dirty="0" smtClean="0">
                <a:latin typeface="+mn-lt"/>
              </a:rPr>
              <a:t> lovag és a rendező aláírása   a </a:t>
            </a:r>
            <a:r>
              <a:rPr lang="hu-HU" sz="3200" dirty="0">
                <a:latin typeface="+mn-lt"/>
              </a:rPr>
              <a:t>Goldoni kötet kölcsönzési lapján</a:t>
            </a:r>
            <a:br>
              <a:rPr lang="hu-HU" sz="3200" dirty="0">
                <a:latin typeface="+mn-lt"/>
              </a:rPr>
            </a:br>
            <a:endParaRPr lang="hu-HU" sz="3200" dirty="0">
              <a:latin typeface="+mn-lt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291" y="1196752"/>
            <a:ext cx="3669199" cy="5256584"/>
          </a:xfrm>
        </p:spPr>
      </p:pic>
    </p:spTree>
    <p:extLst>
      <p:ext uri="{BB962C8B-B14F-4D97-AF65-F5344CB8AC3E}">
        <p14:creationId xmlns:p14="http://schemas.microsoft.com/office/powerpoint/2010/main" val="240896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48" y="259949"/>
            <a:ext cx="4486450" cy="3096000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573016"/>
            <a:ext cx="4071519" cy="3096000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3573016"/>
            <a:ext cx="4394953" cy="3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églalap 1"/>
          <p:cNvSpPr/>
          <p:nvPr/>
        </p:nvSpPr>
        <p:spPr>
          <a:xfrm>
            <a:off x="5116906" y="1484784"/>
            <a:ext cx="40270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3600" dirty="0"/>
              <a:t>Irodalmi est, 1958</a:t>
            </a:r>
          </a:p>
        </p:txBody>
      </p:sp>
    </p:spTree>
    <p:extLst>
      <p:ext uri="{BB962C8B-B14F-4D97-AF65-F5344CB8AC3E}">
        <p14:creationId xmlns:p14="http://schemas.microsoft.com/office/powerpoint/2010/main" val="195683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5000">
        <p14:conveyor dir="l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>
                <a:latin typeface="+mn-lt"/>
              </a:rPr>
              <a:t>A </a:t>
            </a:r>
            <a:r>
              <a:rPr lang="hu-HU" dirty="0" err="1" smtClean="0">
                <a:latin typeface="+mn-lt"/>
              </a:rPr>
              <a:t>Scapin</a:t>
            </a:r>
            <a:r>
              <a:rPr lang="hu-HU" dirty="0" smtClean="0">
                <a:latin typeface="+mn-lt"/>
              </a:rPr>
              <a:t> furfangjai szereplői </a:t>
            </a:r>
            <a:br>
              <a:rPr lang="hu-HU" dirty="0" smtClean="0">
                <a:latin typeface="+mn-lt"/>
              </a:rPr>
            </a:br>
            <a:r>
              <a:rPr lang="hu-HU" dirty="0" smtClean="0">
                <a:latin typeface="+mn-lt"/>
              </a:rPr>
              <a:t>előadás előtt</a:t>
            </a:r>
            <a:endParaRPr lang="hu-HU" dirty="0">
              <a:latin typeface="+mn-lt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72"/>
          <a:stretch/>
        </p:blipFill>
        <p:spPr>
          <a:xfrm>
            <a:off x="1619672" y="1484784"/>
            <a:ext cx="6475874" cy="4592275"/>
          </a:xfrm>
        </p:spPr>
      </p:pic>
    </p:spTree>
    <p:extLst>
      <p:ext uri="{BB962C8B-B14F-4D97-AF65-F5344CB8AC3E}">
        <p14:creationId xmlns:p14="http://schemas.microsoft.com/office/powerpoint/2010/main" val="154590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129" y="116632"/>
            <a:ext cx="6553343" cy="6336704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224" y="1988840"/>
            <a:ext cx="2183512" cy="2736304"/>
          </a:xfrm>
        </p:spPr>
        <p:txBody>
          <a:bodyPr>
            <a:normAutofit/>
          </a:bodyPr>
          <a:lstStyle/>
          <a:p>
            <a:r>
              <a:rPr lang="hu-HU" sz="1800" b="1" cap="small" dirty="0" smtClean="0">
                <a:latin typeface="+mn-lt"/>
              </a:rPr>
              <a:t>[Benedek </a:t>
            </a:r>
            <a:r>
              <a:rPr lang="hu-HU" sz="1800" b="1" dirty="0" smtClean="0">
                <a:latin typeface="+mn-lt"/>
              </a:rPr>
              <a:t>Miklós]: „</a:t>
            </a:r>
            <a:r>
              <a:rPr lang="hu-HU" sz="1800" b="1" dirty="0" err="1">
                <a:latin typeface="+mn-lt"/>
              </a:rPr>
              <a:t>Scapin</a:t>
            </a:r>
            <a:r>
              <a:rPr lang="hu-HU" sz="1800" b="1" dirty="0">
                <a:latin typeface="+mn-lt"/>
              </a:rPr>
              <a:t> furfangjai. </a:t>
            </a:r>
            <a:r>
              <a:rPr lang="hu-HU" sz="1800" b="1" dirty="0" err="1" smtClean="0">
                <a:latin typeface="+mn-lt"/>
              </a:rPr>
              <a:t>In</a:t>
            </a:r>
            <a:r>
              <a:rPr lang="hu-HU" sz="1800" b="1" i="1" dirty="0">
                <a:latin typeface="+mn-lt"/>
              </a:rPr>
              <a:t>”. </a:t>
            </a:r>
            <a:r>
              <a:rPr lang="hu-HU" sz="1800" b="1" dirty="0" err="1">
                <a:latin typeface="+mn-lt"/>
              </a:rPr>
              <a:t>In</a:t>
            </a:r>
            <a:r>
              <a:rPr lang="hu-HU" sz="1800" b="1" dirty="0">
                <a:latin typeface="+mn-lt"/>
              </a:rPr>
              <a:t>:</a:t>
            </a:r>
            <a:r>
              <a:rPr lang="hu-HU" sz="1800" b="1" i="1" dirty="0">
                <a:latin typeface="+mn-lt"/>
              </a:rPr>
              <a:t> Észak-Magyarország, </a:t>
            </a:r>
            <a:r>
              <a:rPr lang="hu-HU" sz="1800" b="1" i="1" dirty="0" smtClean="0">
                <a:latin typeface="+mn-lt"/>
              </a:rPr>
              <a:t/>
            </a:r>
            <a:br>
              <a:rPr lang="hu-HU" sz="1800" b="1" i="1" dirty="0" smtClean="0">
                <a:latin typeface="+mn-lt"/>
              </a:rPr>
            </a:br>
            <a:r>
              <a:rPr lang="hu-HU" sz="1800" b="1" dirty="0" smtClean="0">
                <a:latin typeface="+mn-lt"/>
              </a:rPr>
              <a:t>XV</a:t>
            </a:r>
            <a:r>
              <a:rPr lang="hu-HU" sz="1800" b="1" dirty="0">
                <a:latin typeface="+mn-lt"/>
              </a:rPr>
              <a:t>.</a:t>
            </a:r>
            <a:r>
              <a:rPr lang="hu-HU" sz="1800" b="1" i="1" dirty="0">
                <a:latin typeface="+mn-lt"/>
              </a:rPr>
              <a:t> </a:t>
            </a:r>
            <a:r>
              <a:rPr lang="hu-HU" sz="1800" b="1" dirty="0">
                <a:latin typeface="+mn-lt"/>
              </a:rPr>
              <a:t>évf. 145. sz. (</a:t>
            </a:r>
            <a:r>
              <a:rPr lang="hu-HU" sz="1800" b="1" dirty="0" smtClean="0">
                <a:latin typeface="+mn-lt"/>
              </a:rPr>
              <a:t>1959. </a:t>
            </a:r>
            <a:r>
              <a:rPr lang="hu-HU" sz="1800" b="1" dirty="0">
                <a:latin typeface="+mn-lt"/>
              </a:rPr>
              <a:t>jún. 23.) p. 2.</a:t>
            </a:r>
          </a:p>
        </p:txBody>
      </p:sp>
    </p:spTree>
    <p:extLst>
      <p:ext uri="{BB962C8B-B14F-4D97-AF65-F5344CB8AC3E}">
        <p14:creationId xmlns:p14="http://schemas.microsoft.com/office/powerpoint/2010/main" val="104645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0">
        <p14:conveyor dir="l"/>
      </p:transition>
    </mc:Choice>
    <mc:Fallback xmlns="">
      <p:transition spd="slow" advClick="0" advTm="6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5092780" cy="3240000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140968"/>
            <a:ext cx="4557831" cy="3240000"/>
          </a:xfrm>
        </p:spPr>
      </p:pic>
    </p:spTree>
    <p:extLst>
      <p:ext uri="{BB962C8B-B14F-4D97-AF65-F5344CB8AC3E}">
        <p14:creationId xmlns:p14="http://schemas.microsoft.com/office/powerpoint/2010/main" val="194496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conveyor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3322712" cy="3312368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>
                <a:latin typeface="+mn-lt"/>
              </a:rPr>
              <a:t>A III. Richárd előadásának egyik jelenete </a:t>
            </a:r>
            <a:endParaRPr lang="hu-HU" dirty="0">
              <a:latin typeface="+mn-lt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999" y="260648"/>
            <a:ext cx="4648369" cy="6192688"/>
          </a:xfrm>
        </p:spPr>
      </p:pic>
    </p:spTree>
    <p:extLst>
      <p:ext uri="{BB962C8B-B14F-4D97-AF65-F5344CB8AC3E}">
        <p14:creationId xmlns:p14="http://schemas.microsoft.com/office/powerpoint/2010/main" val="14361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908720"/>
            <a:ext cx="2123728" cy="4234482"/>
          </a:xfrm>
        </p:spPr>
        <p:txBody>
          <a:bodyPr>
            <a:normAutofit/>
          </a:bodyPr>
          <a:lstStyle/>
          <a:p>
            <a:r>
              <a:rPr lang="hu-HU" sz="3600" dirty="0" smtClean="0">
                <a:latin typeface="+mn-lt"/>
              </a:rPr>
              <a:t>III</a:t>
            </a:r>
            <a:r>
              <a:rPr lang="hu-HU" sz="3600" dirty="0">
                <a:latin typeface="+mn-lt"/>
              </a:rPr>
              <a:t>. </a:t>
            </a:r>
            <a:r>
              <a:rPr lang="hu-HU" sz="3600" dirty="0" smtClean="0">
                <a:latin typeface="+mn-lt"/>
              </a:rPr>
              <a:t>Richárd</a:t>
            </a:r>
            <a:br>
              <a:rPr lang="hu-HU" sz="3600" dirty="0" smtClean="0">
                <a:latin typeface="+mn-lt"/>
              </a:rPr>
            </a:br>
            <a:r>
              <a:rPr lang="hu-HU" sz="3600" dirty="0" smtClean="0">
                <a:latin typeface="+mn-lt"/>
              </a:rPr>
              <a:t>áldozatai</a:t>
            </a:r>
            <a:endParaRPr lang="hu-HU" sz="3600" dirty="0"/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60648"/>
            <a:ext cx="6718066" cy="6466767"/>
          </a:xfrm>
        </p:spPr>
      </p:pic>
    </p:spTree>
    <p:extLst>
      <p:ext uri="{BB962C8B-B14F-4D97-AF65-F5344CB8AC3E}">
        <p14:creationId xmlns:p14="http://schemas.microsoft.com/office/powerpoint/2010/main" val="218871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8258395" cy="4752528"/>
          </a:xfrm>
        </p:spPr>
      </p:pic>
      <p:sp>
        <p:nvSpPr>
          <p:cNvPr id="5" name="Téglalap 4"/>
          <p:cNvSpPr/>
          <p:nvPr/>
        </p:nvSpPr>
        <p:spPr>
          <a:xfrm>
            <a:off x="1331640" y="6165304"/>
            <a:ext cx="72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400" cap="small" dirty="0">
                <a:solidFill>
                  <a:schemeClr val="bg1"/>
                </a:solidFill>
              </a:rPr>
              <a:t>Benedek </a:t>
            </a:r>
            <a:r>
              <a:rPr lang="hu-HU" sz="1400" dirty="0" smtClean="0">
                <a:solidFill>
                  <a:schemeClr val="bg1"/>
                </a:solidFill>
              </a:rPr>
              <a:t>Miklós: „</a:t>
            </a:r>
            <a:r>
              <a:rPr lang="hu-HU" sz="1400" dirty="0">
                <a:solidFill>
                  <a:schemeClr val="bg1"/>
                </a:solidFill>
              </a:rPr>
              <a:t>Nagy fába vágtátok a fejszéteket, barátaim. Levél a Kilián Gimnáziumba”. </a:t>
            </a:r>
            <a:endParaRPr lang="hu-HU" sz="1400" dirty="0" smtClean="0">
              <a:solidFill>
                <a:schemeClr val="bg1"/>
              </a:solidFill>
            </a:endParaRPr>
          </a:p>
          <a:p>
            <a:r>
              <a:rPr lang="hu-HU" sz="1400" dirty="0" err="1" smtClean="0">
                <a:solidFill>
                  <a:schemeClr val="bg1"/>
                </a:solidFill>
              </a:rPr>
              <a:t>In</a:t>
            </a:r>
            <a:r>
              <a:rPr lang="hu-HU" sz="1400" dirty="0">
                <a:solidFill>
                  <a:schemeClr val="bg1"/>
                </a:solidFill>
              </a:rPr>
              <a:t>: </a:t>
            </a:r>
            <a:r>
              <a:rPr lang="hu-HU" sz="1400" i="1" dirty="0">
                <a:solidFill>
                  <a:schemeClr val="bg1"/>
                </a:solidFill>
              </a:rPr>
              <a:t>Észak-Magyarország</a:t>
            </a:r>
            <a:r>
              <a:rPr lang="hu-HU" sz="1400" dirty="0">
                <a:solidFill>
                  <a:schemeClr val="bg1"/>
                </a:solidFill>
              </a:rPr>
              <a:t>, XVI. évf. 144. sz. (1960. jún. 19.) p. 5.</a:t>
            </a:r>
          </a:p>
        </p:txBody>
      </p:sp>
    </p:spTree>
    <p:extLst>
      <p:ext uri="{BB962C8B-B14F-4D97-AF65-F5344CB8AC3E}">
        <p14:creationId xmlns:p14="http://schemas.microsoft.com/office/powerpoint/2010/main" val="1700542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>
                <a:latin typeface="+mn-lt"/>
              </a:rPr>
              <a:t>Bánk László tanár úr </a:t>
            </a:r>
            <a:br>
              <a:rPr lang="hu-HU" dirty="0" smtClean="0">
                <a:latin typeface="+mn-lt"/>
              </a:rPr>
            </a:br>
            <a:r>
              <a:rPr lang="hu-HU" dirty="0" smtClean="0">
                <a:latin typeface="+mn-lt"/>
              </a:rPr>
              <a:t>a Csongor és Tünde szereplőivel</a:t>
            </a:r>
            <a:endParaRPr lang="hu-HU" dirty="0">
              <a:latin typeface="+mn-lt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56792"/>
            <a:ext cx="6853262" cy="4896544"/>
          </a:xfrm>
        </p:spPr>
      </p:pic>
    </p:spTree>
    <p:extLst>
      <p:ext uri="{BB962C8B-B14F-4D97-AF65-F5344CB8AC3E}">
        <p14:creationId xmlns:p14="http://schemas.microsoft.com/office/powerpoint/2010/main" val="232306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635896" y="548680"/>
            <a:ext cx="4834880" cy="1498178"/>
          </a:xfrm>
        </p:spPr>
        <p:txBody>
          <a:bodyPr>
            <a:normAutofit/>
          </a:bodyPr>
          <a:lstStyle/>
          <a:p>
            <a:r>
              <a:rPr lang="hu-HU" dirty="0" smtClean="0">
                <a:latin typeface="+mn-lt"/>
              </a:rPr>
              <a:t>Egy előadás szereplői</a:t>
            </a:r>
            <a:endParaRPr lang="hu-HU" dirty="0">
              <a:latin typeface="+mn-lt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3235092" cy="4392488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564904"/>
            <a:ext cx="5260014" cy="3808975"/>
          </a:xfrm>
        </p:spPr>
      </p:pic>
    </p:spTree>
    <p:extLst>
      <p:ext uri="{BB962C8B-B14F-4D97-AF65-F5344CB8AC3E}">
        <p14:creationId xmlns:p14="http://schemas.microsoft.com/office/powerpoint/2010/main" val="150325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3568" y="2276872"/>
            <a:ext cx="3672408" cy="1143000"/>
          </a:xfrm>
        </p:spPr>
        <p:txBody>
          <a:bodyPr>
            <a:normAutofit fontScale="90000"/>
          </a:bodyPr>
          <a:lstStyle/>
          <a:p>
            <a:r>
              <a:rPr lang="hu-HU" b="1" dirty="0" smtClean="0">
                <a:latin typeface="+mn-lt"/>
              </a:rPr>
              <a:t>A könyvtárban</a:t>
            </a:r>
            <a:endParaRPr lang="hu-HU" b="1" dirty="0">
              <a:latin typeface="+mn-lt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16632"/>
            <a:ext cx="3966944" cy="6433887"/>
          </a:xfrm>
        </p:spPr>
      </p:pic>
    </p:spTree>
    <p:extLst>
      <p:ext uri="{BB962C8B-B14F-4D97-AF65-F5344CB8AC3E}">
        <p14:creationId xmlns:p14="http://schemas.microsoft.com/office/powerpoint/2010/main" val="134360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02832" cy="1138138"/>
          </a:xfrm>
        </p:spPr>
        <p:txBody>
          <a:bodyPr>
            <a:normAutofit fontScale="90000"/>
          </a:bodyPr>
          <a:lstStyle/>
          <a:p>
            <a:r>
              <a:rPr lang="hu-HU" sz="2400" dirty="0" smtClean="0">
                <a:latin typeface="+mn-lt"/>
              </a:rPr>
              <a:t>1964-ben cikke jelent meg az iskolai könyvtárosok folyóiratában</a:t>
            </a:r>
            <a:br>
              <a:rPr lang="hu-HU" sz="2400" dirty="0" smtClean="0">
                <a:latin typeface="+mn-lt"/>
              </a:rPr>
            </a:br>
            <a:endParaRPr lang="hu-HU" sz="2400" dirty="0">
              <a:latin typeface="+mn-lt"/>
            </a:endParaRP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405" b="10239"/>
          <a:stretch/>
        </p:blipFill>
        <p:spPr>
          <a:xfrm>
            <a:off x="5148064" y="116632"/>
            <a:ext cx="3144831" cy="1419205"/>
          </a:xfrm>
        </p:spPr>
      </p:pic>
      <p:pic>
        <p:nvPicPr>
          <p:cNvPr id="8" name="Tartalom helye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628800"/>
            <a:ext cx="3135613" cy="4525963"/>
          </a:xfrm>
        </p:spPr>
      </p:pic>
      <p:pic>
        <p:nvPicPr>
          <p:cNvPr id="9" name="Tartalom hely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52091"/>
            <a:ext cx="2761275" cy="3865786"/>
          </a:xfrm>
          <a:prstGeom prst="rect">
            <a:avLst/>
          </a:prstGeom>
        </p:spPr>
      </p:pic>
      <p:pic>
        <p:nvPicPr>
          <p:cNvPr id="10" name="Tartalom hely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35"/>
          <a:stretch/>
        </p:blipFill>
        <p:spPr>
          <a:xfrm>
            <a:off x="1979713" y="3917879"/>
            <a:ext cx="3004298" cy="2232248"/>
          </a:xfrm>
          <a:prstGeom prst="rect">
            <a:avLst/>
          </a:prstGeom>
        </p:spPr>
      </p:pic>
      <p:sp>
        <p:nvSpPr>
          <p:cNvPr id="11" name="Téglalap 10"/>
          <p:cNvSpPr/>
          <p:nvPr/>
        </p:nvSpPr>
        <p:spPr>
          <a:xfrm>
            <a:off x="3138733" y="2636912"/>
            <a:ext cx="1890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/>
              <a:t>Részlet az írásból</a:t>
            </a:r>
          </a:p>
        </p:txBody>
      </p:sp>
    </p:spTree>
    <p:extLst>
      <p:ext uri="{BB962C8B-B14F-4D97-AF65-F5344CB8AC3E}">
        <p14:creationId xmlns:p14="http://schemas.microsoft.com/office/powerpoint/2010/main" val="17830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0">
        <p14:conveyor dir="l"/>
      </p:transition>
    </mc:Choice>
    <mc:Fallback xmlns="">
      <p:transition spd="slow" advClick="0" advTm="7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0"/>
            <a:ext cx="4258549" cy="6480000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16632"/>
            <a:ext cx="3972751" cy="6480000"/>
          </a:xfrm>
        </p:spPr>
      </p:pic>
      <p:sp>
        <p:nvSpPr>
          <p:cNvPr id="2" name="Téglalap 1"/>
          <p:cNvSpPr/>
          <p:nvPr/>
        </p:nvSpPr>
        <p:spPr>
          <a:xfrm>
            <a:off x="4860032" y="5229200"/>
            <a:ext cx="39959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small" dirty="0"/>
              <a:t>Benedek </a:t>
            </a:r>
            <a:r>
              <a:rPr lang="hu-HU" b="1" dirty="0"/>
              <a:t>Miklós </a:t>
            </a:r>
            <a:r>
              <a:rPr lang="hu-HU" b="1" dirty="0" smtClean="0"/>
              <a:t>: </a:t>
            </a:r>
            <a:endParaRPr lang="hu-HU" b="1" dirty="0"/>
          </a:p>
          <a:p>
            <a:r>
              <a:rPr lang="hu-HU" b="1" dirty="0"/>
              <a:t>„Könyvtár, amely közösen hordott téglákból épült”. </a:t>
            </a:r>
            <a:r>
              <a:rPr lang="hu-HU" b="1" dirty="0" err="1"/>
              <a:t>In</a:t>
            </a:r>
            <a:r>
              <a:rPr lang="hu-HU" b="1" dirty="0"/>
              <a:t>: </a:t>
            </a:r>
            <a:r>
              <a:rPr lang="hu-HU" b="1" i="1" dirty="0"/>
              <a:t>Észak-Magyarország</a:t>
            </a:r>
            <a:r>
              <a:rPr lang="hu-HU" b="1" dirty="0"/>
              <a:t>, XXII. évf. 80. sz. (1966. ápr.1.) p. 4.</a:t>
            </a:r>
          </a:p>
        </p:txBody>
      </p:sp>
    </p:spTree>
    <p:extLst>
      <p:ext uri="{BB962C8B-B14F-4D97-AF65-F5344CB8AC3E}">
        <p14:creationId xmlns:p14="http://schemas.microsoft.com/office/powerpoint/2010/main" val="66942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0">
        <p14:conveyor dir="l"/>
      </p:transition>
    </mc:Choice>
    <mc:Fallback xmlns="">
      <p:transition spd="slow" advClick="0" advTm="7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1"/>
          <a:stretch/>
        </p:blipFill>
        <p:spPr>
          <a:xfrm>
            <a:off x="4788024" y="404664"/>
            <a:ext cx="4201305" cy="5615375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788024" y="3789040"/>
            <a:ext cx="4114800" cy="1935088"/>
          </a:xfrm>
        </p:spPr>
        <p:txBody>
          <a:bodyPr>
            <a:normAutofit/>
          </a:bodyPr>
          <a:lstStyle/>
          <a:p>
            <a:r>
              <a:rPr lang="hu-HU" sz="3200" dirty="0" smtClean="0">
                <a:latin typeface="+mn-lt"/>
              </a:rPr>
              <a:t>Bánk László tanár úr feljegyzése a könyvtár munkájáról (1967)</a:t>
            </a:r>
            <a:endParaRPr lang="hu-HU" sz="3200" dirty="0">
              <a:latin typeface="+mn-lt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30"/>
          <a:stretch/>
        </p:blipFill>
        <p:spPr>
          <a:xfrm>
            <a:off x="251520" y="404664"/>
            <a:ext cx="4198630" cy="5616000"/>
          </a:xfrm>
        </p:spPr>
      </p:pic>
    </p:spTree>
    <p:extLst>
      <p:ext uri="{BB962C8B-B14F-4D97-AF65-F5344CB8AC3E}">
        <p14:creationId xmlns:p14="http://schemas.microsoft.com/office/powerpoint/2010/main" val="315623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0">
        <p14:conveyor dir="l"/>
      </p:transition>
    </mc:Choice>
    <mc:Fallback xmlns="">
      <p:transition spd="slow" advClick="0" advTm="5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5505" y="2852936"/>
            <a:ext cx="3096344" cy="778098"/>
          </a:xfrm>
        </p:spPr>
        <p:txBody>
          <a:bodyPr>
            <a:normAutofit/>
          </a:bodyPr>
          <a:lstStyle/>
          <a:p>
            <a:r>
              <a:rPr lang="hu-HU" sz="3600" b="1" dirty="0" smtClean="0">
                <a:latin typeface="+mn-lt"/>
              </a:rPr>
              <a:t>A katalógus</a:t>
            </a:r>
            <a:endParaRPr lang="hu-HU" sz="3600" b="1" dirty="0">
              <a:latin typeface="+mn-lt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88640"/>
            <a:ext cx="5505843" cy="5112568"/>
          </a:xfrm>
        </p:spPr>
      </p:pic>
      <p:pic>
        <p:nvPicPr>
          <p:cNvPr id="8" name="Picture 4" descr="http://cpcmedia.hu/ajkk/files/ckfiles/images/konyvtar/felnotkvtkatalogu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7672"/>
            <a:ext cx="2700299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6" y="4149080"/>
            <a:ext cx="3919244" cy="2364502"/>
          </a:xfrm>
        </p:spPr>
      </p:pic>
    </p:spTree>
    <p:extLst>
      <p:ext uri="{BB962C8B-B14F-4D97-AF65-F5344CB8AC3E}">
        <p14:creationId xmlns:p14="http://schemas.microsoft.com/office/powerpoint/2010/main" val="2560526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14:conveyor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4404438" cy="6120000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27584" y="4941168"/>
            <a:ext cx="3240360" cy="1143000"/>
          </a:xfrm>
        </p:spPr>
        <p:txBody>
          <a:bodyPr>
            <a:normAutofit/>
          </a:bodyPr>
          <a:lstStyle/>
          <a:p>
            <a:r>
              <a:rPr lang="hu-HU" sz="3200" dirty="0" smtClean="0">
                <a:latin typeface="+mn-lt"/>
              </a:rPr>
              <a:t>Iratok a könyvtár hétköznapjaiból</a:t>
            </a:r>
            <a:endParaRPr lang="hu-HU" sz="3200" dirty="0">
              <a:latin typeface="+mn-lt"/>
            </a:endParaRP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118" y="3501008"/>
            <a:ext cx="4041775" cy="2686069"/>
          </a:xfrm>
        </p:spPr>
      </p:pic>
      <p:pic>
        <p:nvPicPr>
          <p:cNvPr id="1026" name="Picture 2" descr="C:\Users\Anna\Pictures\Bánk\37_Bánk_Műv_reklamácció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572344"/>
            <a:ext cx="3933261" cy="268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48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/>
    </mc:Choice>
    <mc:Fallback xmlns="">
      <p:transition spd="slow" advClick="0" advTm="30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96752"/>
            <a:ext cx="3747651" cy="5263200"/>
          </a:xfrm>
        </p:spPr>
      </p:pic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16632"/>
            <a:ext cx="3903047" cy="5262537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2699792" y="5373216"/>
            <a:ext cx="6264696" cy="1296144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hu-HU" sz="2800" dirty="0"/>
              <a:t>Egy oldal a kölcsönzési </a:t>
            </a:r>
            <a:r>
              <a:rPr lang="hu-HU" sz="2800" dirty="0" smtClean="0"/>
              <a:t>naplóból.</a:t>
            </a:r>
            <a:endParaRPr lang="hu-HU" sz="2800" dirty="0"/>
          </a:p>
          <a:p>
            <a:pPr algn="ctr">
              <a:spcBef>
                <a:spcPts val="0"/>
              </a:spcBef>
            </a:pPr>
            <a:r>
              <a:rPr lang="hu-HU" sz="2800" dirty="0" smtClean="0"/>
              <a:t>Kunt Ernő olvasmányai </a:t>
            </a:r>
            <a:r>
              <a:rPr lang="hu-HU" sz="2800" smtClean="0"/>
              <a:t>negyedikes korában</a:t>
            </a:r>
            <a:endParaRPr lang="hu-HU" sz="2800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11560" y="332656"/>
            <a:ext cx="3672408" cy="792088"/>
          </a:xfrm>
        </p:spPr>
        <p:txBody>
          <a:bodyPr>
            <a:noAutofit/>
          </a:bodyPr>
          <a:lstStyle/>
          <a:p>
            <a:pPr algn="ctr"/>
            <a:r>
              <a:rPr lang="hu-HU" sz="2800" dirty="0"/>
              <a:t>A kölcsönzések </a:t>
            </a:r>
            <a:r>
              <a:rPr lang="hu-HU" sz="2800" dirty="0" smtClean="0"/>
              <a:t>nyilvántartása</a:t>
            </a:r>
            <a:endParaRPr lang="hu-HU" sz="2800" dirty="0"/>
          </a:p>
        </p:txBody>
      </p:sp>
    </p:spTree>
    <p:extLst>
      <p:ext uri="{BB962C8B-B14F-4D97-AF65-F5344CB8AC3E}">
        <p14:creationId xmlns:p14="http://schemas.microsoft.com/office/powerpoint/2010/main" val="295755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conveyor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67544" y="620688"/>
            <a:ext cx="4040188" cy="1143818"/>
          </a:xfrm>
        </p:spPr>
        <p:txBody>
          <a:bodyPr>
            <a:noAutofit/>
          </a:bodyPr>
          <a:lstStyle/>
          <a:p>
            <a:r>
              <a:rPr lang="hu-HU" sz="3200" dirty="0" smtClean="0"/>
              <a:t>„Külső</a:t>
            </a:r>
            <a:r>
              <a:rPr lang="hu-HU" sz="3200" smtClean="0"/>
              <a:t>” olvasó kölcsönzései</a:t>
            </a:r>
            <a:endParaRPr lang="hu-HU" sz="3200" dirty="0"/>
          </a:p>
        </p:txBody>
      </p:sp>
      <p:pic>
        <p:nvPicPr>
          <p:cNvPr id="10" name="Tartalom helye 9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72816"/>
            <a:ext cx="3323964" cy="4752528"/>
          </a:xfrm>
        </p:spPr>
      </p:pic>
      <p:sp>
        <p:nvSpPr>
          <p:cNvPr id="13" name="Téglalap 12"/>
          <p:cNvSpPr/>
          <p:nvPr/>
        </p:nvSpPr>
        <p:spPr>
          <a:xfrm>
            <a:off x="4355976" y="5301208"/>
            <a:ext cx="4572000" cy="172354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u-HU" sz="3200" b="1" dirty="0"/>
              <a:t>Vászon könyvborító</a:t>
            </a:r>
          </a:p>
          <a:p>
            <a:pPr algn="ctr"/>
            <a:r>
              <a:rPr lang="hu-HU" sz="2800" dirty="0"/>
              <a:t>(Politechnikai foglalkozáson készültek)</a:t>
            </a:r>
          </a:p>
          <a:p>
            <a:r>
              <a:rPr lang="hu-HU" dirty="0"/>
              <a:t> 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158" y="332655"/>
            <a:ext cx="3608258" cy="4836281"/>
          </a:xfrm>
        </p:spPr>
      </p:pic>
    </p:spTree>
    <p:extLst>
      <p:ext uri="{BB962C8B-B14F-4D97-AF65-F5344CB8AC3E}">
        <p14:creationId xmlns:p14="http://schemas.microsoft.com/office/powerpoint/2010/main" val="234606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04664"/>
            <a:ext cx="4168389" cy="5904656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44008" y="3789040"/>
            <a:ext cx="4211960" cy="2511152"/>
          </a:xfrm>
        </p:spPr>
        <p:txBody>
          <a:bodyPr>
            <a:normAutofit/>
          </a:bodyPr>
          <a:lstStyle/>
          <a:p>
            <a:r>
              <a:rPr lang="hu-HU" sz="3200" b="1" dirty="0">
                <a:latin typeface="+mn-lt"/>
                <a:ea typeface="+mn-ea"/>
                <a:cs typeface="+mn-cs"/>
              </a:rPr>
              <a:t>A tanulók a kohászat könyvtárából is kölcsönözhettek</a:t>
            </a: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4192988" cy="5904000"/>
          </a:xfrm>
        </p:spPr>
      </p:pic>
    </p:spTree>
    <p:extLst>
      <p:ext uri="{BB962C8B-B14F-4D97-AF65-F5344CB8AC3E}">
        <p14:creationId xmlns:p14="http://schemas.microsoft.com/office/powerpoint/2010/main" val="66154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conveyor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3240360" cy="4378498"/>
          </a:xfrm>
        </p:spPr>
        <p:txBody>
          <a:bodyPr>
            <a:normAutofit/>
          </a:bodyPr>
          <a:lstStyle/>
          <a:p>
            <a:r>
              <a:rPr lang="hu-HU" sz="3200" b="1" dirty="0" err="1">
                <a:latin typeface="+mn-lt"/>
                <a:ea typeface="+mn-ea"/>
                <a:cs typeface="+mn-cs"/>
              </a:rPr>
              <a:t>Környeyné</a:t>
            </a:r>
            <a:r>
              <a:rPr lang="hu-HU" sz="3200" b="1" dirty="0">
                <a:latin typeface="+mn-lt"/>
                <a:ea typeface="+mn-ea"/>
                <a:cs typeface="+mn-cs"/>
              </a:rPr>
              <a:t> </a:t>
            </a:r>
            <a:r>
              <a:rPr lang="hu-HU" sz="3200" b="1" dirty="0" smtClean="0">
                <a:latin typeface="+mn-lt"/>
                <a:ea typeface="+mn-ea"/>
                <a:cs typeface="+mn-cs"/>
              </a:rPr>
              <a:t/>
            </a:r>
            <a:br>
              <a:rPr lang="hu-HU" sz="3200" b="1" dirty="0" smtClean="0">
                <a:latin typeface="+mn-lt"/>
                <a:ea typeface="+mn-ea"/>
                <a:cs typeface="+mn-cs"/>
              </a:rPr>
            </a:br>
            <a:r>
              <a:rPr lang="hu-HU" sz="3200" b="1" dirty="0" smtClean="0">
                <a:latin typeface="+mn-lt"/>
                <a:ea typeface="+mn-ea"/>
                <a:cs typeface="+mn-cs"/>
              </a:rPr>
              <a:t>dr</a:t>
            </a:r>
            <a:r>
              <a:rPr lang="hu-HU" sz="3200" b="1" dirty="0">
                <a:latin typeface="+mn-lt"/>
                <a:ea typeface="+mn-ea"/>
                <a:cs typeface="+mn-cs"/>
              </a:rPr>
              <a:t>. Gaál Edit nekrológja </a:t>
            </a:r>
            <a:r>
              <a:rPr lang="hu-HU" sz="3200" dirty="0" smtClean="0">
                <a:latin typeface="+mn-lt"/>
              </a:rPr>
              <a:t>(Déli Hírlap, 2000. márc. 27.)</a:t>
            </a:r>
            <a:endParaRPr lang="hu-HU" sz="3200" dirty="0">
              <a:latin typeface="+mn-lt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16632"/>
            <a:ext cx="4672001" cy="6400203"/>
          </a:xfrm>
        </p:spPr>
      </p:pic>
    </p:spTree>
    <p:extLst>
      <p:ext uri="{BB962C8B-B14F-4D97-AF65-F5344CB8AC3E}">
        <p14:creationId xmlns:p14="http://schemas.microsoft.com/office/powerpoint/2010/main" val="191291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0">
        <p14:conveyor dir="l"/>
      </p:transition>
    </mc:Choice>
    <mc:Fallback xmlns="">
      <p:transition spd="slow" advClick="0" advTm="5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645024"/>
            <a:ext cx="1478046" cy="1734678"/>
          </a:xfrm>
        </p:spPr>
      </p:pic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323528" y="1196752"/>
            <a:ext cx="8352928" cy="172819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hu-HU" dirty="0" smtClean="0"/>
              <a:t>Az összeállítás a Diósgyőri Gimnáziumban készült 2017 őszén.</a:t>
            </a:r>
          </a:p>
          <a:p>
            <a:pPr marL="0" indent="0">
              <a:buNone/>
            </a:pPr>
            <a:r>
              <a:rPr lang="hu-HU" dirty="0" smtClean="0"/>
              <a:t>Közreműködtek </a:t>
            </a:r>
            <a:r>
              <a:rPr lang="hu-HU" i="1" dirty="0" err="1" smtClean="0"/>
              <a:t>Krivián</a:t>
            </a:r>
            <a:r>
              <a:rPr lang="hu-HU" i="1" dirty="0" smtClean="0"/>
              <a:t> Marianna, </a:t>
            </a:r>
            <a:r>
              <a:rPr lang="hu-HU" i="1" dirty="0" err="1" smtClean="0"/>
              <a:t>Moklovsky</a:t>
            </a:r>
            <a:r>
              <a:rPr lang="hu-HU" i="1" dirty="0" smtClean="0"/>
              <a:t> Andrásné, Németh Lívia, Sir Lászlóné </a:t>
            </a:r>
            <a:r>
              <a:rPr lang="hu-HU" dirty="0" smtClean="0"/>
              <a:t>tanárnők és </a:t>
            </a:r>
            <a:r>
              <a:rPr lang="hu-HU" i="1" dirty="0" smtClean="0"/>
              <a:t>Sir László és Várnai Aladár </a:t>
            </a:r>
            <a:r>
              <a:rPr lang="hu-HU" dirty="0" smtClean="0"/>
              <a:t>tanár urak. </a:t>
            </a:r>
          </a:p>
          <a:p>
            <a:pPr marL="0" indent="0">
              <a:buNone/>
            </a:pPr>
            <a:r>
              <a:rPr lang="hu-HU" dirty="0" smtClean="0"/>
              <a:t>Köszöni a segítségüket a bemutató készítője, </a:t>
            </a:r>
            <a:r>
              <a:rPr lang="hu-HU" dirty="0" smtClean="0">
                <a:latin typeface="Brush Script Std" pitchFamily="66" charset="0"/>
              </a:rPr>
              <a:t>Berei Sándor</a:t>
            </a:r>
            <a:r>
              <a:rPr lang="hu-HU" dirty="0" smtClean="0"/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0796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conveyor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Egyéni 1. séma">
      <a:majorFont>
        <a:latin typeface="Calibri Light"/>
        <a:ea typeface=""/>
        <a:cs typeface=""/>
      </a:majorFont>
      <a:minorFont>
        <a:latin typeface="Constant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1218</TotalTime>
  <Words>586</Words>
  <Application>Microsoft Office PowerPoint</Application>
  <PresentationFormat>Diavetítés a képernyőre (4:3 oldalarány)</PresentationFormat>
  <Paragraphs>72</Paragraphs>
  <Slides>43</Slides>
  <Notes>1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43</vt:i4>
      </vt:variant>
    </vt:vector>
  </HeadingPairs>
  <TitlesOfParts>
    <vt:vector size="44" baseType="lpstr">
      <vt:lpstr>Office-téma</vt:lpstr>
      <vt:lpstr>Száz éve született  Bánk László tanár úr</vt:lpstr>
      <vt:lpstr>A Miskolci Kir. Kath. Fráter György Gimnáziumban tanult (1927-1935)</vt:lpstr>
      <vt:lpstr>1935 augusztusától 1937 júniusáig bencés szerzetesjelölt Pannonhalmán</vt:lpstr>
      <vt:lpstr>A Pannonhalmi Bencés Főapátság</vt:lpstr>
      <vt:lpstr>1942-ben szerzett diplomát a Pázmány Péter Tudományegyetemen.  A Bölcsészettudományi Kar épülete </vt:lpstr>
      <vt:lpstr>Az Eötvös Loránd Tudományegyetem könyvtárának olvasóterme</vt:lpstr>
      <vt:lpstr>Munkahelyei</vt:lpstr>
      <vt:lpstr>PowerPoint bemutató</vt:lpstr>
      <vt:lpstr>Bánk László  tanár úr  1953 szeptemberétől  1968 decemberéig a Kilián György Gimnázium tanára </vt:lpstr>
      <vt:lpstr>PowerPoint bemutató</vt:lpstr>
      <vt:lpstr>Osztályfőnöki jelentés a III. B osztály egész évi munkájáról (1954. jún. 21.)</vt:lpstr>
      <vt:lpstr>PowerPoint bemutató</vt:lpstr>
      <vt:lpstr>A tantestület 1954-ben</vt:lpstr>
      <vt:lpstr>Tantestületi kiránduláson a Bükkben dr. Kiséry László és Kiss Ibolya társaságában</vt:lpstr>
      <vt:lpstr>Kiránduláson</vt:lpstr>
      <vt:lpstr>PowerPoint bemutató</vt:lpstr>
      <vt:lpstr>PowerPoint bemutató</vt:lpstr>
      <vt:lpstr>   Bánffy Dóra: „A mi önképzőkörünk”. In: Észak-Magyarország, XV. évf. 75. sz.  (1959. márc. 29.) p. 5.</vt:lpstr>
      <vt:lpstr>PowerPoint bemutató</vt:lpstr>
      <vt:lpstr>Az 1956. május 30-i  irodalmi esten bemutatták  a Mirandolinát is</vt:lpstr>
      <vt:lpstr>Képek a Mirandolina előadásáról</vt:lpstr>
      <vt:lpstr>Albafiorita gróf (Imre László )  és Forlipopoli őrgróf (Andrási Tamás) jelenete </vt:lpstr>
      <vt:lpstr>Mirandolina, Ripafratta lovag és a rendező aláírása   a Goldoni kötet kölcsönzési lapján </vt:lpstr>
      <vt:lpstr>PowerPoint bemutató</vt:lpstr>
      <vt:lpstr>A Scapin furfangjai szereplői  előadás előtt</vt:lpstr>
      <vt:lpstr>[Benedek Miklós]: „Scapin furfangjai. In”. In: Észak-Magyarország,  XV. évf. 145. sz. (1959. jún. 23.) p. 2.</vt:lpstr>
      <vt:lpstr>PowerPoint bemutató</vt:lpstr>
      <vt:lpstr> A III. Richárd előadásának egyik jelenete </vt:lpstr>
      <vt:lpstr>III. Richárd áldozatai</vt:lpstr>
      <vt:lpstr>PowerPoint bemutató</vt:lpstr>
      <vt:lpstr>Bánk László tanár úr  a Csongor és Tünde szereplőivel</vt:lpstr>
      <vt:lpstr>Egy előadás szereplői</vt:lpstr>
      <vt:lpstr>A könyvtárban</vt:lpstr>
      <vt:lpstr>1964-ben cikke jelent meg az iskolai könyvtárosok folyóiratában </vt:lpstr>
      <vt:lpstr>PowerPoint bemutató</vt:lpstr>
      <vt:lpstr>Bánk László tanár úr feljegyzése a könyvtár munkájáról (1967)</vt:lpstr>
      <vt:lpstr>A katalógus</vt:lpstr>
      <vt:lpstr>Iratok a könyvtár hétköznapjaiból</vt:lpstr>
      <vt:lpstr>PowerPoint bemutató</vt:lpstr>
      <vt:lpstr>PowerPoint bemutató</vt:lpstr>
      <vt:lpstr>A tanulók a kohászat könyvtárából is kölcsönözhettek</vt:lpstr>
      <vt:lpstr>Környeyné  dr. Gaál Edit nekrológja (Déli Hírlap, 2000. márc. 27.)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Száz éve született  Bánk László tanár úr</dc:title>
  <dc:creator>Anna</dc:creator>
  <cp:lastModifiedBy>Motkó Gábor</cp:lastModifiedBy>
  <cp:revision>80</cp:revision>
  <dcterms:created xsi:type="dcterms:W3CDTF">2017-11-21T19:05:27Z</dcterms:created>
  <dcterms:modified xsi:type="dcterms:W3CDTF">2018-02-18T09:02:31Z</dcterms:modified>
</cp:coreProperties>
</file>