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1"/>
  </p:notesMasterIdLst>
  <p:sldIdLst>
    <p:sldId id="769" r:id="rId2"/>
    <p:sldId id="470" r:id="rId3"/>
    <p:sldId id="471" r:id="rId4"/>
    <p:sldId id="296" r:id="rId5"/>
    <p:sldId id="766" r:id="rId6"/>
    <p:sldId id="589" r:id="rId7"/>
    <p:sldId id="768" r:id="rId8"/>
    <p:sldId id="613" r:id="rId9"/>
    <p:sldId id="486" r:id="rId10"/>
    <p:sldId id="563" r:id="rId11"/>
    <p:sldId id="586" r:id="rId12"/>
    <p:sldId id="612" r:id="rId13"/>
    <p:sldId id="728" r:id="rId14"/>
    <p:sldId id="686" r:id="rId15"/>
    <p:sldId id="687" r:id="rId16"/>
    <p:sldId id="688" r:id="rId17"/>
    <p:sldId id="659" r:id="rId18"/>
    <p:sldId id="575" r:id="rId19"/>
    <p:sldId id="716" r:id="rId20"/>
    <p:sldId id="608" r:id="rId21"/>
    <p:sldId id="696" r:id="rId22"/>
    <p:sldId id="819" r:id="rId23"/>
    <p:sldId id="820" r:id="rId24"/>
    <p:sldId id="821" r:id="rId25"/>
    <p:sldId id="857" r:id="rId26"/>
    <p:sldId id="764" r:id="rId27"/>
    <p:sldId id="682" r:id="rId28"/>
    <p:sldId id="843" r:id="rId29"/>
    <p:sldId id="844" r:id="rId30"/>
    <p:sldId id="845" r:id="rId31"/>
    <p:sldId id="846" r:id="rId32"/>
    <p:sldId id="847" r:id="rId33"/>
    <p:sldId id="848" r:id="rId34"/>
    <p:sldId id="849" r:id="rId35"/>
    <p:sldId id="850" r:id="rId36"/>
    <p:sldId id="851" r:id="rId37"/>
    <p:sldId id="852" r:id="rId38"/>
    <p:sldId id="853" r:id="rId39"/>
    <p:sldId id="854" r:id="rId40"/>
    <p:sldId id="855" r:id="rId41"/>
    <p:sldId id="856" r:id="rId42"/>
    <p:sldId id="822" r:id="rId43"/>
    <p:sldId id="823" r:id="rId44"/>
    <p:sldId id="824" r:id="rId45"/>
    <p:sldId id="825" r:id="rId46"/>
    <p:sldId id="826" r:id="rId47"/>
    <p:sldId id="827" r:id="rId48"/>
    <p:sldId id="828" r:id="rId49"/>
    <p:sldId id="829" r:id="rId50"/>
    <p:sldId id="830" r:id="rId51"/>
    <p:sldId id="831" r:id="rId52"/>
    <p:sldId id="832" r:id="rId53"/>
    <p:sldId id="833" r:id="rId54"/>
    <p:sldId id="834" r:id="rId55"/>
    <p:sldId id="835" r:id="rId56"/>
    <p:sldId id="836" r:id="rId57"/>
    <p:sldId id="837" r:id="rId58"/>
    <p:sldId id="838" r:id="rId59"/>
    <p:sldId id="839" r:id="rId60"/>
    <p:sldId id="840" r:id="rId61"/>
    <p:sldId id="841" r:id="rId62"/>
    <p:sldId id="842" r:id="rId63"/>
    <p:sldId id="787" r:id="rId64"/>
    <p:sldId id="788" r:id="rId65"/>
    <p:sldId id="789" r:id="rId66"/>
    <p:sldId id="790" r:id="rId67"/>
    <p:sldId id="791" r:id="rId68"/>
    <p:sldId id="792" r:id="rId69"/>
    <p:sldId id="793" r:id="rId70"/>
    <p:sldId id="794" r:id="rId71"/>
    <p:sldId id="795" r:id="rId72"/>
    <p:sldId id="796" r:id="rId73"/>
    <p:sldId id="797" r:id="rId74"/>
    <p:sldId id="798" r:id="rId75"/>
    <p:sldId id="799" r:id="rId76"/>
    <p:sldId id="800" r:id="rId77"/>
    <p:sldId id="801" r:id="rId78"/>
    <p:sldId id="726" r:id="rId79"/>
    <p:sldId id="727" r:id="rId80"/>
    <p:sldId id="759" r:id="rId81"/>
    <p:sldId id="761" r:id="rId82"/>
    <p:sldId id="748" r:id="rId83"/>
    <p:sldId id="765" r:id="rId84"/>
    <p:sldId id="757" r:id="rId85"/>
    <p:sldId id="751" r:id="rId86"/>
    <p:sldId id="742" r:id="rId87"/>
    <p:sldId id="772" r:id="rId88"/>
    <p:sldId id="773" r:id="rId89"/>
    <p:sldId id="858" r:id="rId9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0C0"/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38" d="100"/>
          <a:sy n="38" d="100"/>
        </p:scale>
        <p:origin x="-1603" y="-3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7" d="100"/>
        <a:sy n="77" d="100"/>
      </p:scale>
      <p:origin x="0" y="163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962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62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9B29631B-ED25-43DE-B1FB-CD8CB5339C75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274824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B29631B-ED25-43DE-B1FB-CD8CB5339C75}" type="slidenum">
              <a:rPr lang="hu-HU" smtClean="0"/>
              <a:pPr>
                <a:defRPr/>
              </a:pPr>
              <a:t>18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189197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0A4E61-C216-4C70-BD99-71E6717178E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29123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ED56C9-2B25-47B5-8DA5-840DD817BF0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0575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A366D-0B3D-4EAA-B461-CED65B7FA25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171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D4EFDC-D5A2-4557-80B2-70F446102B1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8073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B9C61-0A9E-48D7-8C76-963F0F19CDF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96189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AE74D5-76C7-40F8-923E-CD929F7AE161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807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AB418-003E-4B73-9A74-40203997DB6B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809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45657C-EAEF-4C21-A5C8-98E481DE33DE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468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C9ACE-2054-47C7-98E6-7D2DA3604AC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2108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202F5-CE29-40CE-9C32-7B251AE7FD9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9147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971F99-1886-46CE-8E8C-C2804904CE6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1842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Cím, szöveg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46BE-29AD-4D1C-BA9F-16D181D55A9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0817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Cím, 1 nagy és 2 kisebb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Tartalom helye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BE13AB-3549-4F24-AF5C-B72E1B25A15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3322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rgbClr val="5E9EFF"/>
            </a:gs>
            <a:gs pos="15000">
              <a:srgbClr val="85C2FF"/>
            </a:gs>
            <a:gs pos="71000">
              <a:srgbClr val="C4D6EB"/>
            </a:gs>
            <a:gs pos="93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hu-HU" smtClean="0"/>
              <a:t>Mintaszöveg szerkesztése</a:t>
            </a:r>
          </a:p>
          <a:p>
            <a:pPr lvl="1"/>
            <a:r>
              <a:rPr lang="hu-HU" altLang="hu-HU" smtClean="0"/>
              <a:t>Második szint</a:t>
            </a:r>
          </a:p>
          <a:p>
            <a:pPr lvl="2"/>
            <a:r>
              <a:rPr lang="hu-HU" altLang="hu-HU" smtClean="0"/>
              <a:t>Harmadik szint</a:t>
            </a:r>
          </a:p>
          <a:p>
            <a:pPr lvl="3"/>
            <a:r>
              <a:rPr lang="hu-HU" altLang="hu-HU" smtClean="0"/>
              <a:t>Negyedik szint</a:t>
            </a:r>
          </a:p>
          <a:p>
            <a:pPr lvl="4"/>
            <a:r>
              <a:rPr lang="hu-HU" alt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D6E542B1-9425-491C-B3C9-2F4A80F1E9C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1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9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8.pn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5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g"/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g"/><Relationship Id="rId2" Type="http://schemas.openxmlformats.org/officeDocument/2006/relationships/image" Target="../media/image98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2.jpg"/><Relationship Id="rId5" Type="http://schemas.openxmlformats.org/officeDocument/2006/relationships/image" Target="../media/image101.jpeg"/><Relationship Id="rId4" Type="http://schemas.openxmlformats.org/officeDocument/2006/relationships/image" Target="../media/image100.jp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7.jpeg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g"/><Relationship Id="rId7" Type="http://schemas.openxmlformats.org/officeDocument/2006/relationships/image" Target="../media/image113.jpeg"/><Relationship Id="rId2" Type="http://schemas.openxmlformats.org/officeDocument/2006/relationships/image" Target="../media/image10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JPG"/><Relationship Id="rId5" Type="http://schemas.openxmlformats.org/officeDocument/2006/relationships/image" Target="../media/image111.jpeg"/><Relationship Id="rId4" Type="http://schemas.openxmlformats.org/officeDocument/2006/relationships/image" Target="../media/image110.jp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g"/><Relationship Id="rId2" Type="http://schemas.openxmlformats.org/officeDocument/2006/relationships/image" Target="../media/image114.jpg"/><Relationship Id="rId1" Type="http://schemas.openxmlformats.org/officeDocument/2006/relationships/slideLayout" Target="../slideLayouts/slideLayout5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5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g"/><Relationship Id="rId2" Type="http://schemas.openxmlformats.org/officeDocument/2006/relationships/image" Target="../media/image120.jpg"/><Relationship Id="rId1" Type="http://schemas.openxmlformats.org/officeDocument/2006/relationships/slideLayout" Target="../slideLayouts/slideLayout5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8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8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6" r="3416"/>
          <a:stretch>
            <a:fillRect/>
          </a:stretch>
        </p:blipFill>
        <p:spPr>
          <a:xfrm>
            <a:off x="755576" y="836712"/>
            <a:ext cx="7776864" cy="5832648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8208912" cy="1580728"/>
          </a:xfrm>
        </p:spPr>
        <p:txBody>
          <a:bodyPr/>
          <a:lstStyle/>
          <a:p>
            <a:r>
              <a:rPr lang="hu-HU" altLang="hu-HU" sz="3200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Képek a Kilián György Gimnázium / Diósgyőri Gimnázium történetéből</a:t>
            </a:r>
            <a:br>
              <a:rPr lang="hu-HU" altLang="hu-HU" sz="3200" i="1" dirty="0">
                <a:solidFill>
                  <a:srgbClr val="C00000"/>
                </a:solidFill>
                <a:latin typeface="Bookman Old Style" panose="02050604050505020204" pitchFamily="18" charset="0"/>
              </a:rPr>
            </a:br>
            <a:r>
              <a:rPr lang="hu-HU" altLang="hu-HU" sz="3200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(1950 - )</a:t>
            </a:r>
            <a:endParaRPr lang="hu-HU" sz="320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475656" y="332656"/>
            <a:ext cx="6379096" cy="504056"/>
          </a:xfrm>
        </p:spPr>
        <p:txBody>
          <a:bodyPr/>
          <a:lstStyle/>
          <a:p>
            <a:pPr algn="ctr"/>
            <a:r>
              <a:rPr lang="hu-HU" altLang="hu-HU" sz="3200" b="1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SZÁZ ÉVE MISKOLCON 2.</a:t>
            </a:r>
            <a:br>
              <a:rPr lang="hu-HU" altLang="hu-HU" sz="3200" b="1" i="1" dirty="0">
                <a:solidFill>
                  <a:srgbClr val="C00000"/>
                </a:solidFill>
                <a:latin typeface="Bookman Old Style" panose="02050604050505020204" pitchFamily="18" charset="0"/>
              </a:rPr>
            </a:br>
            <a:endParaRPr lang="hu-HU" sz="3200" dirty="0"/>
          </a:p>
        </p:txBody>
      </p:sp>
      <p:sp>
        <p:nvSpPr>
          <p:cNvPr id="6" name="Téglalap 5"/>
          <p:cNvSpPr/>
          <p:nvPr/>
        </p:nvSpPr>
        <p:spPr>
          <a:xfrm>
            <a:off x="6660232" y="6309320"/>
            <a:ext cx="2127505" cy="369332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dirty="0">
                <a:latin typeface="Bookman Old Style" panose="02050604050505020204" pitchFamily="18" charset="0"/>
              </a:rPr>
              <a:t>(Javított változat)</a:t>
            </a:r>
          </a:p>
        </p:txBody>
      </p:sp>
    </p:spTree>
    <p:extLst>
      <p:ext uri="{BB962C8B-B14F-4D97-AF65-F5344CB8AC3E}">
        <p14:creationId xmlns:p14="http://schemas.microsoft.com/office/powerpoint/2010/main" val="238647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7544" y="404664"/>
            <a:ext cx="8229600" cy="5721350"/>
          </a:xfrm>
        </p:spPr>
        <p:txBody>
          <a:bodyPr/>
          <a:lstStyle/>
          <a:p>
            <a:pPr marL="0" indent="0" eaLnBrk="1" hangingPunct="1">
              <a:buNone/>
            </a:pPr>
            <a:endParaRPr lang="hu-HU" altLang="hu-HU" sz="2400" b="1" dirty="0" smtClean="0">
              <a:solidFill>
                <a:srgbClr val="009900"/>
              </a:solidFill>
              <a:latin typeface="Bookman Old Style" panose="02050604050505020204" pitchFamily="18" charset="0"/>
            </a:endParaRPr>
          </a:p>
          <a:p>
            <a:pPr marL="0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UNGVÁR : 1897-1917</a:t>
            </a:r>
          </a:p>
          <a:p>
            <a:pPr marL="457200" lvl="1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1897 - 1911: Ungvári Állami Reáliskola</a:t>
            </a:r>
          </a:p>
          <a:p>
            <a:pPr marL="457200" lvl="1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1911 - 1917: Ungvári Magyar Királyi Állami 		</a:t>
            </a:r>
            <a:r>
              <a:rPr lang="hu-HU" altLang="hu-HU" sz="2400" b="1" dirty="0">
                <a:solidFill>
                  <a:srgbClr val="009900"/>
                </a:solidFill>
                <a:latin typeface="Bookman Old Style" panose="02050604050505020204" pitchFamily="18" charset="0"/>
              </a:rPr>
              <a:t> </a:t>
            </a: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       Főreáliskola</a:t>
            </a:r>
          </a:p>
          <a:p>
            <a:pPr lvl="1" eaLnBrk="1" hangingPunct="1">
              <a:buFontTx/>
              <a:buNone/>
            </a:pPr>
            <a:endParaRPr lang="hu-HU" altLang="hu-HU" sz="2400" b="1" dirty="0" smtClean="0">
              <a:solidFill>
                <a:srgbClr val="009900"/>
              </a:solidFill>
              <a:latin typeface="Bookman Old Style" panose="02050604050505020204" pitchFamily="18" charset="0"/>
            </a:endParaRPr>
          </a:p>
          <a:p>
            <a:pPr marL="0" lvl="1" eaLnBrk="1" hangingPunct="1">
              <a:buFontTx/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MISKOLC : 1917-1939</a:t>
            </a:r>
          </a:p>
          <a:p>
            <a:pPr marL="457200" lvl="1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1917 – 1922: Miskolci M. </a:t>
            </a:r>
            <a:r>
              <a:rPr lang="hu-HU" altLang="hu-HU" sz="2400" b="1" dirty="0" err="1" smtClean="0">
                <a:solidFill>
                  <a:srgbClr val="009900"/>
                </a:solidFill>
                <a:latin typeface="Bookman Old Style" panose="02050604050505020204" pitchFamily="18" charset="0"/>
              </a:rPr>
              <a:t>Kir</a:t>
            </a: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. Áll. Főreáliskola</a:t>
            </a:r>
          </a:p>
          <a:p>
            <a:pPr marL="457200" lvl="1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1922 - 1935: Miskolci M. </a:t>
            </a:r>
            <a:r>
              <a:rPr lang="hu-HU" altLang="hu-HU" sz="2400" b="1" dirty="0" err="1" smtClean="0">
                <a:solidFill>
                  <a:srgbClr val="009900"/>
                </a:solidFill>
                <a:latin typeface="Bookman Old Style" panose="02050604050505020204" pitchFamily="18" charset="0"/>
              </a:rPr>
              <a:t>Kir</a:t>
            </a: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. Áll. Hunfalvy 			   János Főreáliskola</a:t>
            </a:r>
          </a:p>
          <a:p>
            <a:pPr marL="457200" lvl="1" indent="0" eaLnBrk="1" hangingPunct="1"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1935 - 1939: Miskolci M. </a:t>
            </a:r>
            <a:r>
              <a:rPr lang="hu-HU" altLang="hu-HU" sz="2400" b="1" dirty="0" err="1" smtClean="0">
                <a:solidFill>
                  <a:srgbClr val="009900"/>
                </a:solidFill>
                <a:latin typeface="Bookman Old Style" panose="02050604050505020204" pitchFamily="18" charset="0"/>
              </a:rPr>
              <a:t>Kir</a:t>
            </a: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</a:rPr>
              <a:t>. Áll. Hunfalvy 			  János Gimnázium</a:t>
            </a:r>
          </a:p>
          <a:p>
            <a:pPr lvl="1" eaLnBrk="1" hangingPunct="1">
              <a:buFontTx/>
              <a:buNone/>
            </a:pPr>
            <a:endParaRPr lang="hu-HU" altLang="hu-HU" sz="2400" dirty="0" smtClean="0">
              <a:latin typeface="Bookman Old Style" panose="02050604050505020204" pitchFamily="18" charset="0"/>
            </a:endParaRPr>
          </a:p>
          <a:p>
            <a:pPr lvl="1" eaLnBrk="1" hangingPunct="1">
              <a:buFontTx/>
              <a:buNone/>
            </a:pPr>
            <a:endParaRPr lang="hu-HU" altLang="hu-HU" sz="2400" dirty="0" smtClean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87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hu-HU" altLang="hu-HU" sz="2400" b="1" dirty="0">
                <a:solidFill>
                  <a:srgbClr val="009900"/>
                </a:solidFill>
                <a:latin typeface="Bookman Old Style" panose="02050604050505020204" pitchFamily="18" charset="0"/>
              </a:rPr>
              <a:t>KASSA 1939-1945: 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  <a:ea typeface="+mn-ea"/>
                <a:cs typeface="+mn-cs"/>
              </a:rPr>
              <a:t>1939 - 1945</a:t>
            </a:r>
            <a:r>
              <a:rPr lang="hu-HU" altLang="hu-HU" sz="2400" b="1" dirty="0">
                <a:solidFill>
                  <a:srgbClr val="009900"/>
                </a:solidFill>
                <a:latin typeface="Bookman Old Style" panose="02050604050505020204" pitchFamily="18" charset="0"/>
                <a:ea typeface="+mn-ea"/>
                <a:cs typeface="+mn-cs"/>
              </a:rPr>
              <a:t>: Kassai M. </a:t>
            </a:r>
            <a:r>
              <a:rPr lang="hu-HU" altLang="hu-HU" sz="2400" b="1" dirty="0" err="1">
                <a:solidFill>
                  <a:srgbClr val="009900"/>
                </a:solidFill>
                <a:latin typeface="Bookman Old Style" panose="02050604050505020204" pitchFamily="18" charset="0"/>
                <a:ea typeface="+mn-ea"/>
                <a:cs typeface="+mn-cs"/>
              </a:rPr>
              <a:t>Kir</a:t>
            </a:r>
            <a:r>
              <a:rPr lang="hu-HU" altLang="hu-HU" sz="2400" b="1" dirty="0">
                <a:solidFill>
                  <a:srgbClr val="009900"/>
                </a:solidFill>
                <a:latin typeface="Bookman Old Style" panose="02050604050505020204" pitchFamily="18" charset="0"/>
                <a:ea typeface="+mn-ea"/>
                <a:cs typeface="+mn-cs"/>
              </a:rPr>
              <a:t>. Áll. Hunfalvy János </a:t>
            </a:r>
            <a:r>
              <a:rPr lang="hu-HU" altLang="hu-HU" sz="2400" b="1" dirty="0" smtClean="0">
                <a:solidFill>
                  <a:srgbClr val="009900"/>
                </a:solidFill>
                <a:latin typeface="Bookman Old Style" panose="02050604050505020204" pitchFamily="18" charset="0"/>
                <a:ea typeface="+mn-ea"/>
                <a:cs typeface="+mn-cs"/>
              </a:rPr>
              <a:t>		     Gimnázium</a:t>
            </a:r>
            <a:endParaRPr lang="hu-HU" altLang="hu-HU" sz="2400" b="1" dirty="0">
              <a:solidFill>
                <a:srgbClr val="00990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0" lvl="1" indent="0" eaLnBrk="1" hangingPunct="1">
              <a:lnSpc>
                <a:spcPct val="90000"/>
              </a:lnSpc>
              <a:buNone/>
            </a:pPr>
            <a:endParaRPr lang="hu-HU" altLang="hu-HU" sz="2400" dirty="0" smtClean="0">
              <a:solidFill>
                <a:srgbClr val="0070C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DIÓSGYŐR </a:t>
            </a: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1945 -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1945 – 1950: Miskolci Áll. Hunfalvy János 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				Gimnázium</a:t>
            </a:r>
            <a:endParaRPr lang="hu-HU" altLang="hu-HU" sz="2400" b="1" dirty="0">
              <a:solidFill>
                <a:srgbClr val="0070C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1950 – 1956: Miskolci Áll. Kilián György  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				Gimnázium</a:t>
            </a:r>
            <a:endParaRPr lang="hu-HU" altLang="hu-HU" sz="2400" b="1" dirty="0">
              <a:solidFill>
                <a:srgbClr val="0070C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[1956. nov. – 1957. febr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.: </a:t>
            </a: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Miskolci Áll. Szemere 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			Bertalan  </a:t>
            </a: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Gimnázium]</a:t>
            </a: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1957 - 1997</a:t>
            </a: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: Miskolci Kilián György 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					Gimnázium</a:t>
            </a:r>
            <a:endParaRPr lang="hu-HU" altLang="hu-HU" sz="2400" b="1" dirty="0">
              <a:solidFill>
                <a:srgbClr val="0070C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  <a:p>
            <a:pPr marL="457200" lvl="1" indent="0" eaLnBrk="1" hangingPunct="1">
              <a:lnSpc>
                <a:spcPct val="90000"/>
              </a:lnSpc>
              <a:buNone/>
            </a:pP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1997- : </a:t>
            </a:r>
            <a:r>
              <a:rPr lang="hu-HU" altLang="hu-HU" sz="2400" b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		Diósgyőri </a:t>
            </a:r>
            <a:r>
              <a:rPr lang="hu-HU" altLang="hu-HU" sz="2400" b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Gimnázium</a:t>
            </a:r>
          </a:p>
          <a:p>
            <a:pPr lvl="1" eaLnBrk="1" hangingPunct="1">
              <a:lnSpc>
                <a:spcPct val="90000"/>
              </a:lnSpc>
            </a:pPr>
            <a:endParaRPr lang="hu-HU" altLang="hu-HU" b="1" dirty="0" smtClean="0">
              <a:solidFill>
                <a:srgbClr val="0070C0"/>
              </a:solidFill>
            </a:endParaRPr>
          </a:p>
          <a:p>
            <a:pPr lvl="1" eaLnBrk="1" hangingPunct="1">
              <a:lnSpc>
                <a:spcPct val="90000"/>
              </a:lnSpc>
            </a:pPr>
            <a:endParaRPr lang="hu-HU" altLang="hu-HU" dirty="0" smtClean="0"/>
          </a:p>
        </p:txBody>
      </p:sp>
    </p:spTree>
    <p:extLst>
      <p:ext uri="{BB962C8B-B14F-4D97-AF65-F5344CB8AC3E}">
        <p14:creationId xmlns:p14="http://schemas.microsoft.com/office/powerpoint/2010/main" val="2975026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2000">
        <p14:conveyor dir="l"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Az iskolánknak otthont adó városok</a:t>
            </a:r>
          </a:p>
        </p:txBody>
      </p:sp>
      <p:pic>
        <p:nvPicPr>
          <p:cNvPr id="3" name="Tartalom helye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816013" cy="5616624"/>
          </a:xfr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229600" cy="1656184"/>
          </a:xfrm>
        </p:spPr>
        <p:txBody>
          <a:bodyPr/>
          <a:lstStyle/>
          <a:p>
            <a:r>
              <a:rPr lang="hu-HU" sz="2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Ortutay Gyula vallás- és közoktatásügyi miniszter miskolci látogatásán bejelenti,  hogy az iskola új épületet </a:t>
            </a:r>
            <a:r>
              <a:rPr lang="hu-HU" sz="2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kap. </a:t>
            </a:r>
            <a:br>
              <a:rPr lang="hu-HU" sz="2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(A felvétel </a:t>
            </a:r>
            <a:r>
              <a:rPr lang="hu-HU" sz="2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ünnepélyes alapkőletételen készült 1949. június </a:t>
            </a:r>
            <a:r>
              <a:rPr lang="hu-HU" sz="2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23-án.)</a:t>
            </a:r>
            <a:endParaRPr lang="hu-HU" sz="2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132856"/>
            <a:ext cx="6404298" cy="4525963"/>
          </a:xfrm>
        </p:spPr>
      </p:pic>
    </p:spTree>
    <p:extLst>
      <p:ext uri="{BB962C8B-B14F-4D97-AF65-F5344CB8AC3E}">
        <p14:creationId xmlns:p14="http://schemas.microsoft.com/office/powerpoint/2010/main" val="271720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060848"/>
            <a:ext cx="2736304" cy="2088232"/>
          </a:xfrm>
        </p:spPr>
        <p:txBody>
          <a:bodyPr/>
          <a:lstStyle/>
          <a:p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Az építkezésen  a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Hunfalvy diákjai is </a:t>
            </a: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dolgoztak</a:t>
            </a:r>
            <a:endParaRPr lang="hu-HU" sz="24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76672"/>
            <a:ext cx="5358961" cy="5452530"/>
          </a:xfrm>
        </p:spPr>
      </p:pic>
    </p:spTree>
    <p:extLst>
      <p:ext uri="{BB962C8B-B14F-4D97-AF65-F5344CB8AC3E}">
        <p14:creationId xmlns:p14="http://schemas.microsoft.com/office/powerpoint/2010/main" val="3036550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5013176"/>
            <a:ext cx="8496944" cy="1580728"/>
          </a:xfrm>
          <a:solidFill>
            <a:schemeClr val="bg1"/>
          </a:solidFill>
        </p:spPr>
        <p:txBody>
          <a:bodyPr/>
          <a:lstStyle/>
          <a:p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 </a:t>
            </a:r>
            <a:r>
              <a:rPr lang="hu-HU" sz="23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diósgyőri Hunfalvy </a:t>
            </a:r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János Gimnázium építkezésén</a:t>
            </a:r>
            <a:b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300" b="0" i="1" dirty="0"/>
              <a:t> </a:t>
            </a:r>
            <a:r>
              <a:rPr lang="hu-HU" sz="23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19</a:t>
            </a:r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49</a:t>
            </a:r>
            <a:r>
              <a:rPr lang="hu-HU" sz="23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. november </a:t>
            </a:r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3-án </a:t>
            </a:r>
            <a:r>
              <a:rPr lang="hu-HU" sz="2300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Savljugin</a:t>
            </a:r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szovjet sztahanovista kőműves bemutatta falazási </a:t>
            </a:r>
            <a:r>
              <a:rPr lang="hu-HU" sz="23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módszerét </a:t>
            </a:r>
            <a:r>
              <a:rPr lang="hu-HU" sz="23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építőiparunk </a:t>
            </a:r>
            <a:r>
              <a:rPr lang="hu-HU" sz="23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legjobb kőműveseinek </a:t>
            </a:r>
            <a:r>
              <a:rPr lang="hu-HU" sz="1400" i="1" dirty="0">
                <a:solidFill>
                  <a:schemeClr val="tx1"/>
                </a:solidFill>
                <a:latin typeface="Bookman Old Style" panose="02050604050505020204" pitchFamily="18" charset="0"/>
              </a:rPr>
              <a:t>(http://</a:t>
            </a:r>
            <a:r>
              <a:rPr lang="hu-HU" sz="1400" i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filmhiradokonline.hu/watch.php?id=10068)</a:t>
            </a:r>
            <a:endParaRPr lang="hu-HU" sz="1400" dirty="0">
              <a:solidFill>
                <a:schemeClr val="tx1"/>
              </a:solidFill>
            </a:endParaRPr>
          </a:p>
        </p:txBody>
      </p:sp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91680" y="188640"/>
            <a:ext cx="6494512" cy="4870884"/>
          </a:xfrm>
        </p:spPr>
      </p:pic>
    </p:spTree>
    <p:extLst>
      <p:ext uri="{BB962C8B-B14F-4D97-AF65-F5344CB8AC3E}">
        <p14:creationId xmlns:p14="http://schemas.microsoft.com/office/powerpoint/2010/main" val="276187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82154"/>
          </a:xfrm>
        </p:spPr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Ünnepség az iskolaépület avatásán</a:t>
            </a:r>
            <a:b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(1950. szeptember 17.)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28800"/>
            <a:ext cx="6386928" cy="4525963"/>
          </a:xfrm>
        </p:spPr>
      </p:pic>
    </p:spTree>
    <p:extLst>
      <p:ext uri="{BB962C8B-B14F-4D97-AF65-F5344CB8AC3E}">
        <p14:creationId xmlns:p14="http://schemas.microsoft.com/office/powerpoint/2010/main" val="166888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hu-HU" altLang="hu-HU" smtClean="0"/>
          </a:p>
        </p:txBody>
      </p:sp>
      <p:pic>
        <p:nvPicPr>
          <p:cNvPr id="19460" name="Picture 4" descr="isko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30225"/>
            <a:ext cx="7992119" cy="56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126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conveyor dir="l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:\fotok\+évkönyvKissAcikke\alaprajz50újjjjj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71470"/>
            <a:ext cx="4752528" cy="524576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églalap 2"/>
          <p:cNvSpPr/>
          <p:nvPr/>
        </p:nvSpPr>
        <p:spPr>
          <a:xfrm>
            <a:off x="251520" y="404664"/>
            <a:ext cx="345638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1. WC csoport,</a:t>
            </a:r>
          </a:p>
          <a:p>
            <a:r>
              <a:rPr lang="hu-HU" dirty="0"/>
              <a:t>2. zsibongó,</a:t>
            </a:r>
          </a:p>
          <a:p>
            <a:r>
              <a:rPr lang="hu-HU" dirty="0"/>
              <a:t>A/ üvegterem</a:t>
            </a:r>
          </a:p>
          <a:p>
            <a:r>
              <a:rPr lang="hu-HU" dirty="0"/>
              <a:t>B/ „sufni”</a:t>
            </a:r>
          </a:p>
          <a:p>
            <a:r>
              <a:rPr lang="hu-HU" dirty="0"/>
              <a:t>3. tanterem,</a:t>
            </a:r>
          </a:p>
          <a:p>
            <a:r>
              <a:rPr lang="hu-HU" dirty="0"/>
              <a:t>C/ átépített tanterem,</a:t>
            </a:r>
          </a:p>
          <a:p>
            <a:r>
              <a:rPr lang="hu-HU" dirty="0"/>
              <a:t>D/ </a:t>
            </a:r>
            <a:r>
              <a:rPr lang="hu-HU" b="1" dirty="0"/>
              <a:t>KÖNYVTÁR </a:t>
            </a:r>
            <a:r>
              <a:rPr lang="hu-HU" dirty="0"/>
              <a:t>1979-2007,</a:t>
            </a:r>
          </a:p>
          <a:p>
            <a:r>
              <a:rPr lang="hu-HU" dirty="0"/>
              <a:t>E/ </a:t>
            </a:r>
            <a:r>
              <a:rPr lang="hu-HU" b="1" dirty="0"/>
              <a:t>OLVASÓTEREM, </a:t>
            </a:r>
            <a:r>
              <a:rPr lang="hu-HU" dirty="0"/>
              <a:t>(beépített</a:t>
            </a:r>
          </a:p>
          <a:p>
            <a:r>
              <a:rPr lang="hu-HU" dirty="0"/>
              <a:t>udvarrész),</a:t>
            </a:r>
          </a:p>
          <a:p>
            <a:r>
              <a:rPr lang="hu-HU" dirty="0"/>
              <a:t>14. zuhanyozó,</a:t>
            </a:r>
          </a:p>
          <a:p>
            <a:r>
              <a:rPr lang="hu-HU" dirty="0"/>
              <a:t>15. öltöző,</a:t>
            </a:r>
          </a:p>
          <a:p>
            <a:r>
              <a:rPr lang="hu-HU" dirty="0"/>
              <a:t>16. leányszoba,</a:t>
            </a:r>
          </a:p>
          <a:p>
            <a:r>
              <a:rPr lang="hu-HU" dirty="0"/>
              <a:t>17. előtér,</a:t>
            </a:r>
          </a:p>
          <a:p>
            <a:r>
              <a:rPr lang="hu-HU" dirty="0"/>
              <a:t>18. színpad,</a:t>
            </a:r>
          </a:p>
          <a:p>
            <a:r>
              <a:rPr lang="hu-HU" dirty="0"/>
              <a:t>19. tornaterem,</a:t>
            </a:r>
          </a:p>
        </p:txBody>
      </p:sp>
      <p:sp>
        <p:nvSpPr>
          <p:cNvPr id="4" name="Téglalap 3"/>
          <p:cNvSpPr/>
          <p:nvPr/>
        </p:nvSpPr>
        <p:spPr>
          <a:xfrm>
            <a:off x="6558687" y="407654"/>
            <a:ext cx="22860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20. előcsarnok,</a:t>
            </a:r>
          </a:p>
          <a:p>
            <a:r>
              <a:rPr lang="hu-HU" dirty="0"/>
              <a:t>21. váró,</a:t>
            </a:r>
          </a:p>
          <a:p>
            <a:r>
              <a:rPr lang="hu-HU" dirty="0"/>
              <a:t>22. orvosi szoba,</a:t>
            </a:r>
          </a:p>
          <a:p>
            <a:r>
              <a:rPr lang="hu-HU" dirty="0"/>
              <a:t>23. igazgató,</a:t>
            </a:r>
          </a:p>
          <a:p>
            <a:r>
              <a:rPr lang="hu-HU" dirty="0"/>
              <a:t>24. igazgatói iroda,</a:t>
            </a:r>
          </a:p>
          <a:p>
            <a:r>
              <a:rPr lang="hu-HU" dirty="0"/>
              <a:t>25. tanári könyvtár,</a:t>
            </a:r>
          </a:p>
          <a:p>
            <a:r>
              <a:rPr lang="hu-HU" dirty="0"/>
              <a:t>26. tantestületi</a:t>
            </a:r>
          </a:p>
          <a:p>
            <a:r>
              <a:rPr lang="hu-HU" dirty="0"/>
              <a:t>szoba,</a:t>
            </a:r>
          </a:p>
          <a:p>
            <a:r>
              <a:rPr lang="hu-HU" dirty="0"/>
              <a:t>27. szülői váró,</a:t>
            </a:r>
          </a:p>
          <a:p>
            <a:r>
              <a:rPr lang="hu-HU" dirty="0"/>
              <a:t>28. tanári öltöző,</a:t>
            </a:r>
          </a:p>
          <a:p>
            <a:r>
              <a:rPr lang="hu-HU" dirty="0"/>
              <a:t>mosdó, 2</a:t>
            </a:r>
          </a:p>
          <a:p>
            <a:r>
              <a:rPr lang="hu-HU" dirty="0"/>
              <a:t>29. portáslakás,</a:t>
            </a:r>
          </a:p>
          <a:p>
            <a:r>
              <a:rPr lang="hu-HU" dirty="0"/>
              <a:t>30. tanulószoba –</a:t>
            </a:r>
          </a:p>
          <a:p>
            <a:r>
              <a:rPr lang="hu-HU" b="1" dirty="0"/>
              <a:t>KÖNYVTÁR </a:t>
            </a:r>
            <a:r>
              <a:rPr lang="hu-HU" dirty="0"/>
              <a:t>1979-ig</a:t>
            </a:r>
          </a:p>
          <a:p>
            <a:r>
              <a:rPr lang="hu-HU" dirty="0"/>
              <a:t>31. előtér,</a:t>
            </a:r>
          </a:p>
          <a:p>
            <a:r>
              <a:rPr lang="hu-HU" dirty="0"/>
              <a:t>kézmosó,</a:t>
            </a:r>
          </a:p>
          <a:p>
            <a:r>
              <a:rPr lang="hu-HU" dirty="0"/>
              <a:t>32. ebédlő,</a:t>
            </a:r>
          </a:p>
          <a:p>
            <a:r>
              <a:rPr lang="hu-HU" dirty="0"/>
              <a:t>33. konyha</a:t>
            </a:r>
          </a:p>
        </p:txBody>
      </p:sp>
      <p:sp>
        <p:nvSpPr>
          <p:cNvPr id="6" name="Téglalap 5"/>
          <p:cNvSpPr/>
          <p:nvPr/>
        </p:nvSpPr>
        <p:spPr>
          <a:xfrm>
            <a:off x="0" y="5728058"/>
            <a:ext cx="9036496" cy="9079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sz="25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földszint alaprajza </a:t>
            </a:r>
            <a:r>
              <a:rPr lang="hu-HU" sz="25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 2007 előtti átépítésekkel.</a:t>
            </a:r>
          </a:p>
          <a:p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iskolát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Dávid Károly tervezte</a:t>
            </a:r>
            <a:endParaRPr lang="hu-HU" sz="28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84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0">
        <p14:conveyor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5406" y="836712"/>
            <a:ext cx="3744416" cy="3600400"/>
          </a:xfrm>
        </p:spPr>
        <p:txBody>
          <a:bodyPr/>
          <a:lstStyle/>
          <a:p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Hír az új iskoláról a Szabad Nép 1950. szept. 3-i számának mellékletében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*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0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Koics</a:t>
            </a:r>
            <a:r>
              <a:rPr lang="hu-HU" sz="20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Elza </a:t>
            </a:r>
            <a:r>
              <a:rPr lang="hu-HU" sz="20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2000" b="1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Csetneki</a:t>
            </a:r>
            <a:r>
              <a:rPr lang="hu-HU" sz="20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Józsefné</a:t>
            </a:r>
            <a:r>
              <a:rPr lang="hu-HU" sz="20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)</a:t>
            </a:r>
            <a:r>
              <a:rPr lang="hu-HU" sz="20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, egykori </a:t>
            </a:r>
            <a:r>
              <a:rPr lang="hu-HU" sz="20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tanítványunk </a:t>
            </a:r>
            <a:r>
              <a:rPr lang="hu-HU" sz="20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ajándéka</a:t>
            </a:r>
            <a:endParaRPr lang="hu-HU" sz="20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88640"/>
            <a:ext cx="3240360" cy="4438989"/>
          </a:xfrm>
        </p:spPr>
      </p:pic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653136"/>
            <a:ext cx="6336704" cy="2068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86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iskolaudvar az 1950-es évek végén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4040188" cy="504056"/>
          </a:xfrm>
        </p:spPr>
        <p:txBody>
          <a:bodyPr/>
          <a:lstStyle/>
          <a:p>
            <a:pPr algn="ctr"/>
            <a:r>
              <a:rPr lang="hu-HU" dirty="0">
                <a:solidFill>
                  <a:srgbClr val="0070C0"/>
                </a:solidFill>
                <a:latin typeface="Bookman Old Style" panose="02050604050505020204" pitchFamily="18" charset="0"/>
              </a:rPr>
              <a:t>Tornaóra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2204864"/>
            <a:ext cx="4296358" cy="302433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716016" y="1124744"/>
            <a:ext cx="4041775" cy="432048"/>
          </a:xfrm>
        </p:spPr>
        <p:txBody>
          <a:bodyPr/>
          <a:lstStyle/>
          <a:p>
            <a:pPr algn="ctr"/>
            <a:r>
              <a:rPr lang="hu-HU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Ballagás</a:t>
            </a:r>
            <a:endParaRPr lang="hu-HU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09"/>
          <a:stretch/>
        </p:blipFill>
        <p:spPr>
          <a:xfrm>
            <a:off x="539552" y="2060848"/>
            <a:ext cx="3816424" cy="3127408"/>
          </a:xfrm>
        </p:spPr>
      </p:pic>
    </p:spTree>
    <p:extLst>
      <p:ext uri="{BB962C8B-B14F-4D97-AF65-F5344CB8AC3E}">
        <p14:creationId xmlns:p14="http://schemas.microsoft.com/office/powerpoint/2010/main" val="117419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2007-ben </a:t>
            </a:r>
            <a:r>
              <a:rPr lang="hu-HU" sz="32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Taba</a:t>
            </a:r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Benő tervei alapján 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átépítették az iskolaépületet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0768"/>
            <a:ext cx="6840760" cy="5130570"/>
          </a:xfrm>
        </p:spPr>
      </p:pic>
    </p:spTree>
    <p:extLst>
      <p:ext uri="{BB962C8B-B14F-4D97-AF65-F5344CB8AC3E}">
        <p14:creationId xmlns:p14="http://schemas.microsoft.com/office/powerpoint/2010/main" val="286308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Igazgatóink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0" y="1196752"/>
            <a:ext cx="4723756" cy="576064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Dr. </a:t>
            </a:r>
            <a:r>
              <a:rPr lang="hu-HU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Lerner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Károly </a:t>
            </a:r>
          </a:p>
          <a:p>
            <a:pPr algn="ctr"/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(1949 - 1952 között)</a:t>
            </a:r>
            <a:endParaRPr lang="hu-HU" sz="1800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88840"/>
            <a:ext cx="3057554" cy="432000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211960" y="908720"/>
            <a:ext cx="4752528" cy="792088"/>
          </a:xfrm>
        </p:spPr>
        <p:txBody>
          <a:bodyPr/>
          <a:lstStyle/>
          <a:p>
            <a:pPr algn="ctr"/>
            <a:r>
              <a:rPr lang="hu-HU" alt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Dr. Peja </a:t>
            </a:r>
            <a:r>
              <a:rPr lang="hu-HU" alt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Győző</a:t>
            </a:r>
          </a:p>
          <a:p>
            <a:pPr algn="ctr"/>
            <a:r>
              <a:rPr lang="hu-HU" alt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1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1952 - 1969 </a:t>
            </a:r>
            <a:r>
              <a:rPr lang="hu-HU" sz="1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között)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77"/>
          <a:stretch/>
        </p:blipFill>
        <p:spPr>
          <a:xfrm>
            <a:off x="5364088" y="2060848"/>
            <a:ext cx="2780327" cy="4320000"/>
          </a:xfrm>
        </p:spPr>
      </p:pic>
    </p:spTree>
    <p:extLst>
      <p:ext uri="{BB962C8B-B14F-4D97-AF65-F5344CB8AC3E}">
        <p14:creationId xmlns:p14="http://schemas.microsoft.com/office/powerpoint/2010/main" val="263135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Igazgatóink</a:t>
            </a:r>
            <a:endParaRPr lang="hu-HU" sz="36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1520" y="1072168"/>
            <a:ext cx="4464496" cy="648072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Palumby Gyula </a:t>
            </a:r>
          </a:p>
          <a:p>
            <a:pPr algn="ctr"/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(1969 - 1974 között)</a:t>
            </a:r>
            <a:endParaRPr lang="hu-HU" sz="1800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2060848"/>
            <a:ext cx="2787011" cy="4320000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4008" y="1052736"/>
            <a:ext cx="4185791" cy="648072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Bartha István</a:t>
            </a:r>
          </a:p>
          <a:p>
            <a:pPr algn="ctr"/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1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1974 - 1987 közöt</a:t>
            </a:r>
            <a:r>
              <a:rPr lang="hu-HU" sz="16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t)</a:t>
            </a:r>
            <a:endParaRPr lang="hu-HU" sz="1600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132856"/>
            <a:ext cx="2795293" cy="4320000"/>
          </a:xfrm>
        </p:spPr>
      </p:pic>
    </p:spTree>
    <p:extLst>
      <p:ext uri="{BB962C8B-B14F-4D97-AF65-F5344CB8AC3E}">
        <p14:creationId xmlns:p14="http://schemas.microsoft.com/office/powerpoint/2010/main" val="401519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576064"/>
          </a:xfrm>
        </p:spPr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Igazgatóink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3816424" cy="648072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Stefán Frigyes</a:t>
            </a:r>
          </a:p>
          <a:p>
            <a:pPr algn="ctr"/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(1987 - </a:t>
            </a:r>
            <a:r>
              <a:rPr lang="hu-HU" sz="1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† 1995)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844824"/>
            <a:ext cx="3240360" cy="432407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499993" y="980728"/>
            <a:ext cx="3744416" cy="720080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Péter Barnabás </a:t>
            </a:r>
          </a:p>
          <a:p>
            <a:pPr algn="ctr"/>
            <a:r>
              <a:rPr lang="hu-HU" sz="1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(1995 - )</a:t>
            </a:r>
            <a:endParaRPr lang="hu-HU" sz="1800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844824"/>
            <a:ext cx="2891900" cy="4320000"/>
          </a:xfrm>
        </p:spPr>
      </p:pic>
    </p:spTree>
    <p:extLst>
      <p:ext uri="{BB962C8B-B14F-4D97-AF65-F5344CB8AC3E}">
        <p14:creationId xmlns:p14="http://schemas.microsoft.com/office/powerpoint/2010/main" val="40319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rtalom hely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09540"/>
            <a:ext cx="8236432" cy="6165304"/>
          </a:xfrm>
        </p:spPr>
      </p:pic>
      <p:sp>
        <p:nvSpPr>
          <p:cNvPr id="4" name="Téglalap 3"/>
          <p:cNvSpPr/>
          <p:nvPr/>
        </p:nvSpPr>
        <p:spPr>
          <a:xfrm>
            <a:off x="467544" y="6374844"/>
            <a:ext cx="867645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b="1" i="1" dirty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A </a:t>
            </a:r>
            <a:r>
              <a:rPr lang="it-IT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k</a:t>
            </a:r>
            <a:r>
              <a:rPr lang="hu-HU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é</a:t>
            </a:r>
            <a:r>
              <a:rPr lang="it-IT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pet </a:t>
            </a:r>
            <a:r>
              <a:rPr lang="it-IT" sz="1600" b="1" i="1" dirty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a </a:t>
            </a:r>
            <a:r>
              <a:rPr lang="it-IT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Holl</a:t>
            </a:r>
            <a:r>
              <a:rPr lang="hu-HU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ó</a:t>
            </a:r>
            <a:r>
              <a:rPr lang="it-IT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 Fot</a:t>
            </a:r>
            <a:r>
              <a:rPr lang="hu-HU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ó</a:t>
            </a:r>
            <a:r>
              <a:rPr lang="it-IT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 Studi</a:t>
            </a:r>
            <a:r>
              <a:rPr lang="hu-HU" sz="1600" b="1" i="1" dirty="0" smtClean="0">
                <a:solidFill>
                  <a:schemeClr val="bg1">
                    <a:lumMod val="95000"/>
                  </a:schemeClr>
                </a:solidFill>
                <a:latin typeface="Bookman Old Style" panose="02050604050505020204" pitchFamily="18" charset="0"/>
              </a:rPr>
              <a:t>ó készítette a 2016-17. évi évkönyvünk számára</a:t>
            </a:r>
            <a:endParaRPr lang="hu-HU" sz="1600" b="1" i="1" dirty="0">
              <a:solidFill>
                <a:schemeClr val="bg1">
                  <a:lumMod val="95000"/>
                </a:schemeClr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270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788024" y="404664"/>
            <a:ext cx="4040188" cy="639762"/>
          </a:xfrm>
        </p:spPr>
        <p:txBody>
          <a:bodyPr/>
          <a:lstStyle/>
          <a:p>
            <a:r>
              <a:rPr lang="hu-HU" sz="18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Egy lap a szakfelügyelői óralátogatási jegyzőkönyvekből</a:t>
            </a:r>
            <a:endParaRPr lang="hu-HU" sz="1800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" r="25206" b="19319"/>
          <a:stretch/>
        </p:blipFill>
        <p:spPr>
          <a:xfrm>
            <a:off x="323528" y="188640"/>
            <a:ext cx="4523672" cy="626469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5148064" y="5229200"/>
            <a:ext cx="3888432" cy="1152128"/>
          </a:xfrm>
          <a:solidFill>
            <a:schemeClr val="bg1"/>
          </a:solidFill>
          <a:ln w="3175"/>
        </p:spPr>
        <p:txBody>
          <a:bodyPr/>
          <a:lstStyle/>
          <a:p>
            <a:r>
              <a:rPr lang="hu-HU" sz="1800" dirty="0">
                <a:solidFill>
                  <a:srgbClr val="0070C0"/>
                </a:solidFill>
                <a:latin typeface="Bookman Old Style" panose="02050604050505020204" pitchFamily="18" charset="0"/>
              </a:rPr>
              <a:t>Dr. Benkő László tanár úr, akinek az óráját </a:t>
            </a:r>
            <a:r>
              <a:rPr lang="hu-HU" sz="1800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meglátogatta </a:t>
            </a:r>
            <a:r>
              <a:rPr lang="hu-HU" sz="1800" dirty="0">
                <a:solidFill>
                  <a:srgbClr val="0070C0"/>
                </a:solidFill>
                <a:latin typeface="Bookman Old Style" panose="02050604050505020204" pitchFamily="18" charset="0"/>
              </a:rPr>
              <a:t>a szakfelügyelő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700808"/>
            <a:ext cx="2520220" cy="3441069"/>
          </a:xfrm>
        </p:spPr>
      </p:pic>
    </p:spTree>
    <p:extLst>
      <p:ext uri="{BB962C8B-B14F-4D97-AF65-F5344CB8AC3E}">
        <p14:creationId xmlns:p14="http://schemas.microsoft.com/office/powerpoint/2010/main" val="18533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40000">
        <p14:conveyor dir="l"/>
      </p:transition>
    </mc:Choice>
    <mc:Fallback xmlns="">
      <p:transition spd="slow" advClick="0" advTm="4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8680"/>
            <a:ext cx="8701568" cy="597666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926976"/>
          </a:xfrm>
        </p:spPr>
        <p:txBody>
          <a:bodyPr/>
          <a:lstStyle/>
          <a:p>
            <a:pPr algn="l"/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Demeter Gyula, dr. Peja Győző tanár urak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és dr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. </a:t>
            </a:r>
            <a:r>
              <a:rPr lang="hu-HU" sz="28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Bobory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László gazdaságvezető </a:t>
            </a:r>
            <a:b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(1950-es évek közepe)</a:t>
            </a:r>
          </a:p>
        </p:txBody>
      </p:sp>
    </p:spTree>
    <p:extLst>
      <p:ext uri="{BB962C8B-B14F-4D97-AF65-F5344CB8AC3E}">
        <p14:creationId xmlns:p14="http://schemas.microsoft.com/office/powerpoint/2010/main" val="289008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Biológia gyakorlat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Sindel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Imre tanár úrral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8" t="3726" r="2565" b="2543"/>
          <a:stretch/>
        </p:blipFill>
        <p:spPr>
          <a:xfrm>
            <a:off x="1115616" y="1385782"/>
            <a:ext cx="6439428" cy="4625275"/>
          </a:xfrm>
        </p:spPr>
      </p:pic>
    </p:spTree>
    <p:extLst>
      <p:ext uri="{BB962C8B-B14F-4D97-AF65-F5344CB8AC3E}">
        <p14:creationId xmlns:p14="http://schemas.microsoft.com/office/powerpoint/2010/main" val="421888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Kémia szakköri foglalkozás, </a:t>
            </a:r>
            <a:b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vezeti Mester Andrásné tanárnő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036" y="1600200"/>
            <a:ext cx="6769927" cy="4525963"/>
          </a:xfrm>
        </p:spPr>
      </p:pic>
    </p:spTree>
    <p:extLst>
      <p:ext uri="{BB962C8B-B14F-4D97-AF65-F5344CB8AC3E}">
        <p14:creationId xmlns:p14="http://schemas.microsoft.com/office/powerpoint/2010/main" val="392066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Felvonulásra felsorakozott tanulóink (1958) </a:t>
            </a:r>
          </a:p>
        </p:txBody>
      </p:sp>
      <p:pic>
        <p:nvPicPr>
          <p:cNvPr id="57347" name="Tartalom helye 3" descr="felvonulás.jp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65"/>
          <a:stretch/>
        </p:blipFill>
        <p:spPr>
          <a:xfrm>
            <a:off x="467544" y="1412776"/>
            <a:ext cx="8229239" cy="5278877"/>
          </a:xfrm>
        </p:spPr>
      </p:pic>
    </p:spTree>
    <p:extLst>
      <p:ext uri="{BB962C8B-B14F-4D97-AF65-F5344CB8AC3E}">
        <p14:creationId xmlns:p14="http://schemas.microsoft.com/office/powerpoint/2010/main" val="354675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5301208"/>
            <a:ext cx="8229600" cy="1359024"/>
          </a:xfrm>
          <a:solidFill>
            <a:schemeClr val="bg1"/>
          </a:solidFill>
        </p:spPr>
        <p:txBody>
          <a:bodyPr/>
          <a:lstStyle/>
          <a:p>
            <a:r>
              <a:rPr lang="hu-HU" sz="2800" dirty="0" smtClean="0"/>
              <a:t/>
            </a:r>
            <a:br>
              <a:rPr lang="hu-HU" sz="2800" dirty="0" smtClean="0"/>
            </a:b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Az 1958-59.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tanévben bevezetik az 5+1-es (politechnikai) oktatást. Iskolánkban tizenegy szakmában folyt </a:t>
            </a: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képzés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endParaRPr lang="hu-HU" sz="24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60648"/>
            <a:ext cx="7423738" cy="4968552"/>
          </a:xfrm>
        </p:spPr>
      </p:pic>
    </p:spTree>
    <p:extLst>
      <p:ext uri="{BB962C8B-B14F-4D97-AF65-F5344CB8AC3E}">
        <p14:creationId xmlns:p14="http://schemas.microsoft.com/office/powerpoint/2010/main" val="234442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3000">
        <p14:conveyor dir="l"/>
      </p:transition>
    </mc:Choice>
    <mc:Fallback xmlns=""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Tartalom helye 3" descr="varrólányok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2"/>
          <a:stretch>
            <a:fillRect/>
          </a:stretch>
        </p:blipFill>
        <p:spPr>
          <a:xfrm>
            <a:off x="395536" y="332656"/>
            <a:ext cx="8096202" cy="6250136"/>
          </a:xfrm>
        </p:spPr>
      </p:pic>
      <p:sp>
        <p:nvSpPr>
          <p:cNvPr id="69634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2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A lányok szabás-varrás politechnikai foglalkozáson vettek részt</a:t>
            </a:r>
          </a:p>
        </p:txBody>
      </p:sp>
    </p:spTree>
    <p:extLst>
      <p:ext uri="{BB962C8B-B14F-4D97-AF65-F5344CB8AC3E}">
        <p14:creationId xmlns:p14="http://schemas.microsoft.com/office/powerpoint/2010/main" val="3880009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Írásbeli érettségi 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vizsga (2012)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68760"/>
            <a:ext cx="7035626" cy="5276720"/>
          </a:xfrm>
        </p:spPr>
      </p:pic>
    </p:spTree>
    <p:extLst>
      <p:ext uri="{BB962C8B-B14F-4D97-AF65-F5344CB8AC3E}">
        <p14:creationId xmlns:p14="http://schemas.microsoft.com/office/powerpoint/2010/main" val="76208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746442"/>
          </a:xfrm>
        </p:spPr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Vezényel Páfrány Ferenc tanár úr</a:t>
            </a:r>
            <a:endParaRPr lang="hu-HU" sz="3200" dirty="0"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84784"/>
            <a:ext cx="8037833" cy="5079464"/>
          </a:xfrm>
        </p:spPr>
      </p:pic>
    </p:spTree>
    <p:extLst>
      <p:ext uri="{BB962C8B-B14F-4D97-AF65-F5344CB8AC3E}">
        <p14:creationId xmlns:p14="http://schemas.microsoft.com/office/powerpoint/2010/main" val="920486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Énekkarunk,</a:t>
            </a:r>
            <a:b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vezényel </a:t>
            </a:r>
            <a:r>
              <a:rPr lang="hu-HU" sz="2800" b="1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Povázsay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Krisztina tanárnő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556792"/>
            <a:ext cx="7020779" cy="4680520"/>
          </a:xfrm>
        </p:spPr>
      </p:pic>
    </p:spTree>
    <p:extLst>
      <p:ext uri="{BB962C8B-B14F-4D97-AF65-F5344CB8AC3E}">
        <p14:creationId xmlns:p14="http://schemas.microsoft.com/office/powerpoint/2010/main" val="3592280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Hangverseny az aulában</a:t>
            </a:r>
          </a:p>
        </p:txBody>
      </p:sp>
      <p:pic>
        <p:nvPicPr>
          <p:cNvPr id="60419" name="Tartalom helye 3" descr="hangverseny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268413"/>
            <a:ext cx="7637462" cy="4321175"/>
          </a:xfrm>
        </p:spPr>
      </p:pic>
    </p:spTree>
    <p:extLst>
      <p:ext uri="{BB962C8B-B14F-4D97-AF65-F5344CB8AC3E}">
        <p14:creationId xmlns:p14="http://schemas.microsoft.com/office/powerpoint/2010/main" val="3795176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41842"/>
          </a:xfrm>
        </p:spPr>
        <p:txBody>
          <a:bodyPr/>
          <a:lstStyle/>
          <a:p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Egy iskolai </a:t>
            </a:r>
            <a:r>
              <a:rPr lang="hu-HU" alt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műsor </a:t>
            </a:r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közönsége </a:t>
            </a:r>
            <a:b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(a biológia szaktanterem előtt)</a:t>
            </a:r>
            <a:endParaRPr lang="hu-HU" altLang="hu-HU" sz="36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1443" name="Tartalom helye 3" descr="vmi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000"/>
          <a:stretch>
            <a:fillRect/>
          </a:stretch>
        </p:blipFill>
        <p:spPr>
          <a:xfrm>
            <a:off x="683568" y="2204864"/>
            <a:ext cx="8056562" cy="3455987"/>
          </a:xfrm>
        </p:spPr>
      </p:pic>
    </p:spTree>
    <p:extLst>
      <p:ext uri="{BB962C8B-B14F-4D97-AF65-F5344CB8AC3E}">
        <p14:creationId xmlns:p14="http://schemas.microsoft.com/office/powerpoint/2010/main" val="122156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5112568" cy="1143000"/>
          </a:xfrm>
        </p:spPr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</a:t>
            </a:r>
            <a:r>
              <a:rPr lang="hu-HU" sz="32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Radits</a:t>
            </a:r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Erzsébet matematika verseny</a:t>
            </a:r>
            <a:endParaRPr lang="hu-HU" sz="32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1520" y="1484784"/>
            <a:ext cx="5221088" cy="1389832"/>
          </a:xfrm>
        </p:spPr>
        <p:txBody>
          <a:bodyPr/>
          <a:lstStyle/>
          <a:p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Eredményhirdetés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2009-ben</a:t>
            </a:r>
          </a:p>
          <a:p>
            <a:r>
              <a:rPr lang="hu-HU" sz="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800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Buza Attila tanár úr és </a:t>
            </a:r>
            <a:endParaRPr lang="hu-HU" sz="2000" i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Péter </a:t>
            </a:r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Barnabás igazgató úr)</a:t>
            </a:r>
            <a:endParaRPr lang="hu-HU" sz="2000" dirty="0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932040" y="4797152"/>
            <a:ext cx="4041775" cy="1863898"/>
          </a:xfrm>
        </p:spPr>
        <p:txBody>
          <a:bodyPr/>
          <a:lstStyle/>
          <a:p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Veres Pálné tanárnő </a:t>
            </a:r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2017-ben az </a:t>
            </a:r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első </a:t>
            </a:r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és második </a:t>
            </a:r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helyezett </a:t>
            </a:r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tanítványaival  (</a:t>
            </a:r>
            <a:r>
              <a:rPr lang="hu-HU" sz="2000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Ludmány</a:t>
            </a:r>
            <a:r>
              <a:rPr lang="hu-HU" sz="20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Levente, </a:t>
            </a:r>
            <a:r>
              <a:rPr lang="hu-HU" sz="20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Orosz Csaba)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43" b="7517"/>
          <a:stretch/>
        </p:blipFill>
        <p:spPr>
          <a:xfrm>
            <a:off x="5436096" y="260648"/>
            <a:ext cx="3374727" cy="4639978"/>
          </a:xfrm>
        </p:spPr>
      </p:pic>
      <p:pic>
        <p:nvPicPr>
          <p:cNvPr id="8" name="Tartalom helye 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140968"/>
            <a:ext cx="4519827" cy="3024336"/>
          </a:xfrm>
        </p:spPr>
      </p:pic>
    </p:spTree>
    <p:extLst>
      <p:ext uri="{BB962C8B-B14F-4D97-AF65-F5344CB8AC3E}">
        <p14:creationId xmlns:p14="http://schemas.microsoft.com/office/powerpoint/2010/main" val="218866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Vaskobak vetélkedő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28923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 Föld napja alkalmából általános iskolásoknak  hirdetett rajzpályázat </a:t>
            </a: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eredményhirdetése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endParaRPr lang="hu-HU" sz="2400" dirty="0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139952" y="1556792"/>
            <a:ext cx="4176464" cy="864096"/>
          </a:xfrm>
        </p:spPr>
        <p:txBody>
          <a:bodyPr/>
          <a:lstStyle/>
          <a:p>
            <a:r>
              <a:rPr lang="hu-HU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Komlósi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Imre tanár úr </a:t>
            </a:r>
            <a:endParaRPr lang="hu-HU" i="1" dirty="0" smtClean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  <a:p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jutalmat 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ad át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3260548" cy="4896544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355976" y="2564904"/>
            <a:ext cx="4041775" cy="381719"/>
          </a:xfrm>
        </p:spPr>
        <p:txBody>
          <a:bodyPr/>
          <a:lstStyle/>
          <a:p>
            <a:pPr algn="ctr"/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 díjazottak</a:t>
            </a:r>
            <a:endParaRPr lang="hu-HU" i="1" dirty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3068960"/>
            <a:ext cx="4966570" cy="3312368"/>
          </a:xfrm>
        </p:spPr>
      </p:pic>
    </p:spTree>
    <p:extLst>
      <p:ext uri="{BB962C8B-B14F-4D97-AF65-F5344CB8AC3E}">
        <p14:creationId xmlns:p14="http://schemas.microsoft.com/office/powerpoint/2010/main" val="4285938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143000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Balogh Péter a grazi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matematika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versenyen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12776"/>
            <a:ext cx="6528726" cy="4896544"/>
          </a:xfrm>
        </p:spPr>
      </p:pic>
    </p:spTree>
    <p:extLst>
      <p:ext uri="{BB962C8B-B14F-4D97-AF65-F5344CB8AC3E}">
        <p14:creationId xmlns:p14="http://schemas.microsoft.com/office/powerpoint/2010/main" val="257740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Kirándulás</a:t>
            </a:r>
            <a:r>
              <a:rPr lang="hu-HU" altLang="hu-HU" sz="3600" b="1" i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/>
            </a:r>
            <a:br>
              <a:rPr lang="hu-HU" altLang="hu-HU" sz="3600" b="1" i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</a:b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altLang="hu-HU" sz="24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x</a:t>
            </a:r>
            <a:r>
              <a:rPr lang="hu-HU" altLang="hu-HU" sz="2400" b="1" i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dr. Tatár Albertné tanárnő, </a:t>
            </a:r>
            <a:r>
              <a:rPr lang="hu-HU" altLang="hu-HU" sz="24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xx</a:t>
            </a:r>
            <a:r>
              <a:rPr lang="hu-HU" altLang="hu-HU" sz="2400" b="1" i="1" dirty="0" smtClean="0">
                <a:solidFill>
                  <a:srgbClr val="00B050"/>
                </a:solidFill>
                <a:latin typeface="Bookman Old Style" panose="02050604050505020204" pitchFamily="18" charset="0"/>
              </a:rPr>
              <a:t> </a:t>
            </a: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dr. </a:t>
            </a:r>
            <a:r>
              <a:rPr lang="hu-HU" altLang="hu-HU" sz="24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Kiséry</a:t>
            </a: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László, </a:t>
            </a:r>
            <a:r>
              <a:rPr lang="hu-HU" altLang="hu-HU" sz="24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xxx</a:t>
            </a: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Túrmezei Pál tanár urak)</a:t>
            </a:r>
          </a:p>
        </p:txBody>
      </p:sp>
      <p:pic>
        <p:nvPicPr>
          <p:cNvPr id="65539" name="Tartalom helye 3" descr="kirandulas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5" t="5025" r="3363" b="14568"/>
          <a:stretch>
            <a:fillRect/>
          </a:stretch>
        </p:blipFill>
        <p:spPr>
          <a:xfrm>
            <a:off x="1331640" y="1556792"/>
            <a:ext cx="7061795" cy="4910376"/>
          </a:xfrm>
        </p:spPr>
      </p:pic>
      <p:sp>
        <p:nvSpPr>
          <p:cNvPr id="2" name="Téglalap 1"/>
          <p:cNvSpPr/>
          <p:nvPr/>
        </p:nvSpPr>
        <p:spPr>
          <a:xfrm>
            <a:off x="2081352" y="3491716"/>
            <a:ext cx="405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altLang="hu-H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x 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2389883" y="4878836"/>
            <a:ext cx="4058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altLang="hu-HU" sz="1400" b="1" i="1" dirty="0" err="1" smtClean="0">
                <a:solidFill>
                  <a:srgbClr val="FF0000"/>
                </a:solidFill>
                <a:latin typeface="Bookman Old Style" panose="02050604050505020204" pitchFamily="18" charset="0"/>
              </a:rPr>
              <a:t>xx</a:t>
            </a:r>
            <a:endParaRPr lang="hu-HU" dirty="0">
              <a:solidFill>
                <a:srgbClr val="FF0000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6626591" y="2599071"/>
            <a:ext cx="66050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altLang="hu-HU" sz="1400" b="1" i="1" dirty="0" err="1">
                <a:solidFill>
                  <a:srgbClr val="FF0000"/>
                </a:solidFill>
                <a:latin typeface="Bookman Old Style" panose="02050604050505020204" pitchFamily="18" charset="0"/>
              </a:rPr>
              <a:t>xxx</a:t>
            </a:r>
            <a:endParaRPr lang="hu-HU" sz="1400" b="1" i="1" dirty="0">
              <a:solidFill>
                <a:srgbClr val="FF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5691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Kirándulás a Bükkben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91" y="1484784"/>
            <a:ext cx="6773634" cy="4680520"/>
          </a:xfrm>
        </p:spPr>
      </p:pic>
    </p:spTree>
    <p:extLst>
      <p:ext uri="{BB962C8B-B14F-4D97-AF65-F5344CB8AC3E}">
        <p14:creationId xmlns:p14="http://schemas.microsoft.com/office/powerpoint/2010/main" val="123206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Diákjaink Rómában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98869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Stonhenge-ben</a:t>
            </a:r>
            <a:endParaRPr lang="hu-HU" sz="36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68" y="1600200"/>
            <a:ext cx="8028664" cy="4525963"/>
          </a:xfrm>
        </p:spPr>
      </p:pic>
    </p:spTree>
    <p:extLst>
      <p:ext uri="{BB962C8B-B14F-4D97-AF65-F5344CB8AC3E}">
        <p14:creationId xmlns:p14="http://schemas.microsoft.com/office/powerpoint/2010/main" val="343734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1700808"/>
            <a:ext cx="3754760" cy="3026123"/>
          </a:xfrm>
        </p:spPr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könyvtárban (1960 előtti felvétel)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32656"/>
            <a:ext cx="3646924" cy="5914855"/>
          </a:xfrm>
        </p:spPr>
      </p:pic>
    </p:spTree>
    <p:extLst>
      <p:ext uri="{BB962C8B-B14F-4D97-AF65-F5344CB8AC3E}">
        <p14:creationId xmlns:p14="http://schemas.microsoft.com/office/powerpoint/2010/main" val="111811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iskolai könyvtár 2007 előtt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13501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iskolai könyvtár 2007 után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10398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228732" cy="6171549"/>
          </a:xfrm>
        </p:spPr>
      </p:pic>
    </p:spTree>
    <p:extLst>
      <p:ext uri="{BB962C8B-B14F-4D97-AF65-F5344CB8AC3E}">
        <p14:creationId xmlns:p14="http://schemas.microsoft.com/office/powerpoint/2010/main" val="182456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363272" cy="1143000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Ficzere Kitti, Japánban tanuló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diákunk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a japán iskola tanári szobájában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2009)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470848" cy="4853136"/>
          </a:xfrm>
        </p:spPr>
      </p:pic>
    </p:spTree>
    <p:extLst>
      <p:ext uri="{BB962C8B-B14F-4D97-AF65-F5344CB8AC3E}">
        <p14:creationId xmlns:p14="http://schemas.microsoft.com/office/powerpoint/2010/main" val="355483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25274" y="4149080"/>
            <a:ext cx="3672408" cy="1872208"/>
          </a:xfrm>
        </p:spPr>
        <p:txBody>
          <a:bodyPr/>
          <a:lstStyle/>
          <a:p>
            <a:pPr algn="l"/>
            <a: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Rendezte </a:t>
            </a:r>
            <a:b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Bánk </a:t>
            </a:r>
            <a:r>
              <a:rPr lang="hu-HU" alt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László tanár úr</a:t>
            </a:r>
            <a:endParaRPr lang="hu-HU" sz="32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94" y="404664"/>
            <a:ext cx="4323077" cy="3024000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9191" y="3717032"/>
            <a:ext cx="4038600" cy="2809460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490" y="404664"/>
            <a:ext cx="4428000" cy="3020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794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682752" cy="5746650"/>
          </a:xfrm>
        </p:spPr>
        <p:txBody>
          <a:bodyPr/>
          <a:lstStyle/>
          <a:p>
            <a:r>
              <a:rPr lang="hu-HU" sz="32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Mirandolina</a:t>
            </a:r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(Kozma Katalin) és </a:t>
            </a:r>
            <a:r>
              <a:rPr lang="hu-HU" sz="32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Ripafratta</a:t>
            </a:r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lovag (Tóth Attila) 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jelenete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32656"/>
            <a:ext cx="3995147" cy="6202991"/>
          </a:xfrm>
        </p:spPr>
      </p:pic>
    </p:spTree>
    <p:extLst>
      <p:ext uri="{BB962C8B-B14F-4D97-AF65-F5344CB8AC3E}">
        <p14:creationId xmlns:p14="http://schemas.microsoft.com/office/powerpoint/2010/main" val="655537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/>
          <a:lstStyle/>
          <a:p>
            <a: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Bánk László tanár úr </a:t>
            </a:r>
            <a:b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alt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 Csongor és Tünde szereplőivel, köztük Tóth Attila tanár úrral (</a:t>
            </a:r>
            <a:r>
              <a:rPr lang="hu-HU" altLang="hu-HU" sz="3200" b="1" i="1" dirty="0" smtClean="0">
                <a:solidFill>
                  <a:srgbClr val="FF0000"/>
                </a:solidFill>
                <a:latin typeface="Bookman Old Style" panose="02050604050505020204" pitchFamily="18" charset="0"/>
              </a:rPr>
              <a:t>x</a:t>
            </a:r>
            <a:r>
              <a:rPr lang="hu-HU" alt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)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060848"/>
            <a:ext cx="6491074" cy="4637766"/>
          </a:xfrm>
        </p:spPr>
      </p:pic>
      <p:sp>
        <p:nvSpPr>
          <p:cNvPr id="2" name="Téglalap 1"/>
          <p:cNvSpPr/>
          <p:nvPr/>
        </p:nvSpPr>
        <p:spPr>
          <a:xfrm>
            <a:off x="7120035" y="6207639"/>
            <a:ext cx="1654620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(1958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) 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424557" y="3433048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altLang="hu-HU" b="1" i="1" dirty="0">
                <a:solidFill>
                  <a:srgbClr val="FF0000"/>
                </a:solidFill>
                <a:latin typeface="Bookman Old Style" panose="02050604050505020204" pitchFamily="18" charset="0"/>
              </a:rPr>
              <a:t>x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12048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Made </a:t>
            </a:r>
            <a:r>
              <a:rPr lang="hu-HU" sz="36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in</a:t>
            </a:r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Hungaria (</a:t>
            </a:r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2016)</a:t>
            </a:r>
            <a:b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Rendezte </a:t>
            </a: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dr. Lénárt Attila tanár </a:t>
            </a: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úr</a:t>
            </a:r>
            <a:endParaRPr lang="hu-HU" sz="24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391168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helye 4"/>
          <p:cNvPicPr>
            <a:picLocks noGrp="1" noChangeAspect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9" t="2844" r="1709"/>
          <a:stretch/>
        </p:blipFill>
        <p:spPr>
          <a:xfrm>
            <a:off x="611560" y="434714"/>
            <a:ext cx="8160907" cy="5946613"/>
          </a:xfrm>
        </p:spPr>
      </p:pic>
    </p:spTree>
    <p:extLst>
      <p:ext uri="{BB962C8B-B14F-4D97-AF65-F5344CB8AC3E}">
        <p14:creationId xmlns:p14="http://schemas.microsoft.com/office/powerpoint/2010/main" val="1301000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Képek a Tóték 2.0 előadásáról (2017) </a:t>
            </a: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Rendezte Papp Zsolt tanár úr</a:t>
            </a:r>
            <a:endParaRPr lang="hu-HU" sz="2400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846" y="1600200"/>
            <a:ext cx="3017308" cy="4525963"/>
          </a:xfrm>
        </p:spPr>
      </p:pic>
      <p:pic>
        <p:nvPicPr>
          <p:cNvPr id="10" name="Tartalom helye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846" y="1600200"/>
            <a:ext cx="3017308" cy="4525963"/>
          </a:xfrm>
        </p:spPr>
      </p:pic>
    </p:spTree>
    <p:extLst>
      <p:ext uri="{BB962C8B-B14F-4D97-AF65-F5344CB8AC3E}">
        <p14:creationId xmlns:p14="http://schemas.microsoft.com/office/powerpoint/2010/main" val="2030211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Na, ez már 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tragédia! (2017)</a:t>
            </a:r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Rendezte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Székely </a:t>
            </a: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Gabriella tanárnő</a:t>
            </a:r>
            <a:endParaRPr lang="hu-HU" sz="24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</p:spTree>
    <p:extLst>
      <p:ext uri="{BB962C8B-B14F-4D97-AF65-F5344CB8AC3E}">
        <p14:creationId xmlns:p14="http://schemas.microsoft.com/office/powerpoint/2010/main" val="415095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23360" cy="2224722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Rajnai Ákos fotográfus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kiállítása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2008)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068960"/>
            <a:ext cx="4038600" cy="3028950"/>
          </a:xfrm>
        </p:spPr>
      </p:pic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764704"/>
            <a:ext cx="4170427" cy="5314528"/>
          </a:xfrm>
        </p:spPr>
      </p:pic>
    </p:spTree>
    <p:extLst>
      <p:ext uri="{BB962C8B-B14F-4D97-AF65-F5344CB8AC3E}">
        <p14:creationId xmlns:p14="http://schemas.microsoft.com/office/powerpoint/2010/main" val="790063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620688"/>
            <a:ext cx="3560360" cy="2151112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Kaján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Tibor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dirty="0"/>
              <a:t> 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grafikus, karikaturista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kiállítása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2011-ben</a:t>
            </a: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0" t="51962" r="54339" b="-1730"/>
          <a:stretch/>
        </p:blipFill>
        <p:spPr>
          <a:xfrm>
            <a:off x="251520" y="3068960"/>
            <a:ext cx="3888432" cy="2957868"/>
          </a:xfrm>
        </p:spPr>
      </p:pic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83" t="11700"/>
          <a:stretch/>
        </p:blipFill>
        <p:spPr>
          <a:xfrm>
            <a:off x="4427984" y="980728"/>
            <a:ext cx="4464000" cy="4861280"/>
          </a:xfrm>
        </p:spPr>
      </p:pic>
    </p:spTree>
    <p:extLst>
      <p:ext uri="{BB962C8B-B14F-4D97-AF65-F5344CB8AC3E}">
        <p14:creationId xmlns:p14="http://schemas.microsoft.com/office/powerpoint/2010/main" val="309682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5256584" cy="1143000"/>
          </a:xfrm>
        </p:spPr>
        <p:txBody>
          <a:bodyPr/>
          <a:lstStyle/>
          <a:p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Kamarás Kupa </a:t>
            </a:r>
            <a:endParaRPr lang="hu-HU" sz="36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042869"/>
            <a:ext cx="6788944" cy="4525963"/>
          </a:xfrm>
        </p:spPr>
      </p:pic>
      <p:pic>
        <p:nvPicPr>
          <p:cNvPr id="5" name="Tartalom hely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260648"/>
            <a:ext cx="2376264" cy="3564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673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23928" y="274638"/>
            <a:ext cx="4762872" cy="1143000"/>
          </a:xfrm>
        </p:spPr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Kamarás Kupa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0648"/>
            <a:ext cx="3168352" cy="3494506"/>
          </a:xfrm>
        </p:spPr>
      </p:pic>
      <p:sp>
        <p:nvSpPr>
          <p:cNvPr id="3" name="Téglalap 2"/>
          <p:cNvSpPr/>
          <p:nvPr/>
        </p:nvSpPr>
        <p:spPr>
          <a:xfrm>
            <a:off x="251520" y="3893719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XXX. Kupát megnyitja </a:t>
            </a:r>
            <a:endParaRPr lang="hu-HU" sz="2400" b="1" i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Papp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Zsolt igazgatóhelyettes úr</a:t>
            </a:r>
            <a:endParaRPr lang="hu-HU" sz="2400" b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2204864"/>
            <a:ext cx="5194920" cy="4357843"/>
          </a:xfrm>
        </p:spPr>
      </p:pic>
    </p:spTree>
    <p:extLst>
      <p:ext uri="{BB962C8B-B14F-4D97-AF65-F5344CB8AC3E}">
        <p14:creationId xmlns:p14="http://schemas.microsoft.com/office/powerpoint/2010/main" val="240426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064896" cy="1156990"/>
          </a:xfrm>
        </p:spPr>
        <p:txBody>
          <a:bodyPr/>
          <a:lstStyle/>
          <a:p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DISZ és a KISZ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1520" y="1178552"/>
            <a:ext cx="4680520" cy="3960440"/>
          </a:xfrm>
        </p:spPr>
        <p:txBody>
          <a:bodyPr/>
          <a:lstStyle/>
          <a:p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1950 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– 1989 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között az 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állampárt közvetlen pártirányítás alatt álló  ifjúsági szervezetei, a tanulók 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„érdekvédelmi” szervei. Céljuk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: „a magyar ifjúság szocialista egységének megteremtése, a kommunista nevelés sikere.”</a:t>
            </a:r>
          </a:p>
        </p:txBody>
      </p:sp>
      <p:pic>
        <p:nvPicPr>
          <p:cNvPr id="10" name="Tartalom helye 9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5229200"/>
            <a:ext cx="1656735" cy="1476000"/>
          </a:xfrm>
        </p:spPr>
      </p:pic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01193"/>
            <a:ext cx="3522298" cy="5510693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29200"/>
            <a:ext cx="1698514" cy="147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5285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i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Építőtáborok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257800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None/>
            </a:pP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„A KISZ szervezte építőtáborok a Kádár-rendszer ifjúságpolitikájának egyik sarokkövét képezték, s sokaknak életre szóló emlékeket jelentettek a közösségi munkával és szórakozással eltöltött napok, hetek.” </a:t>
            </a:r>
            <a:r>
              <a:rPr lang="hu-HU" sz="1600" dirty="0" err="1"/>
              <a:t>s.n</a:t>
            </a:r>
            <a:r>
              <a:rPr lang="hu-HU" sz="1600" dirty="0"/>
              <a:t>.: "Az építőtábor nem üdülőhely!" </a:t>
            </a:r>
            <a:r>
              <a:rPr lang="hu-HU" sz="1600" dirty="0" err="1"/>
              <a:t>in</a:t>
            </a:r>
            <a:r>
              <a:rPr lang="hu-HU" sz="1600" dirty="0"/>
              <a:t>, Múlt-kor, 2012. március 28. http://mult-kor.hu/20120326_az_epitotabor_nem_udulohely?pIdx=1</a:t>
            </a:r>
          </a:p>
          <a:p>
            <a:pPr marL="0" indent="0" algn="just">
              <a:spcBef>
                <a:spcPct val="0"/>
              </a:spcBef>
              <a:buNone/>
            </a:pPr>
            <a:endParaRPr lang="hu-HU" sz="2800" b="1" i="1" dirty="0" smtClean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pPr marL="0" indent="0" algn="just">
              <a:spcBef>
                <a:spcPct val="0"/>
              </a:spcBef>
              <a:buNone/>
            </a:pP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1958 nyarán  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ünnepélyes  </a:t>
            </a:r>
            <a:r>
              <a:rPr lang="hu-HU" sz="2800" b="1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zászlófelvo-nással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nyitotta  meg  kapuit  az 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első 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önkéntes  ifjúsági  építőtábor  a   </a:t>
            </a:r>
            <a:r>
              <a:rPr lang="hu-HU" sz="2800" b="1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Hanság-ban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0008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A Szegedi </a:t>
            </a:r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n-ea"/>
                <a:cs typeface="+mn-cs"/>
              </a:rPr>
              <a:t>Konzervgyárban (1984)</a:t>
            </a:r>
            <a:endParaRPr lang="hu-HU" sz="3200" b="1" i="1" dirty="0">
              <a:solidFill>
                <a:srgbClr val="0070C0"/>
              </a:solidFill>
              <a:latin typeface="Bookman Old Style" panose="02050604050505020204" pitchFamily="18" charset="0"/>
              <a:ea typeface="+mn-ea"/>
              <a:cs typeface="+mn-cs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484784"/>
            <a:ext cx="8129810" cy="4708515"/>
          </a:xfrm>
        </p:spPr>
      </p:pic>
    </p:spTree>
    <p:extLst>
      <p:ext uri="{BB962C8B-B14F-4D97-AF65-F5344CB8AC3E}">
        <p14:creationId xmlns:p14="http://schemas.microsoft.com/office/powerpoint/2010/main" val="232738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Építőtáborozó </a:t>
            </a:r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lányok </a:t>
            </a:r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pécsi </a:t>
            </a:r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kiránduláson (1978</a:t>
            </a:r>
            <a:r>
              <a:rPr lang="hu-HU" dirty="0" smtClean="0"/>
              <a:t>)</a:t>
            </a:r>
            <a:endParaRPr lang="hu-HU" dirty="0"/>
          </a:p>
        </p:txBody>
      </p:sp>
      <p:pic>
        <p:nvPicPr>
          <p:cNvPr id="6" name="Tartalom helye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628800"/>
            <a:ext cx="6791133" cy="4853136"/>
          </a:xfrm>
        </p:spPr>
      </p:pic>
      <p:sp>
        <p:nvSpPr>
          <p:cNvPr id="7" name="Téglalap 6"/>
          <p:cNvSpPr/>
          <p:nvPr/>
        </p:nvSpPr>
        <p:spPr>
          <a:xfrm>
            <a:off x="3203848" y="6193988"/>
            <a:ext cx="543609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hu-HU" sz="1600" dirty="0">
                <a:latin typeface="Bookman Old Style" panose="02050604050505020204" pitchFamily="18" charset="0"/>
              </a:rPr>
              <a:t>http://www.diosgyorigimnazium.hu/oregdiakok_galeria_kirandulas-taborozas</a:t>
            </a:r>
          </a:p>
        </p:txBody>
      </p:sp>
    </p:spTree>
    <p:extLst>
      <p:ext uri="{BB962C8B-B14F-4D97-AF65-F5344CB8AC3E}">
        <p14:creationId xmlns:p14="http://schemas.microsoft.com/office/powerpoint/2010/main" val="150448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0"/>
            <a:ext cx="7992888" cy="1475656"/>
          </a:xfrm>
        </p:spPr>
        <p:txBody>
          <a:bodyPr/>
          <a:lstStyle/>
          <a:p>
            <a:pPr algn="r"/>
            <a:r>
              <a:rPr lang="hu-HU" sz="36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Iskolánk </a:t>
            </a:r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Életéből</a:t>
            </a:r>
            <a:b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(1974 – 1989)</a:t>
            </a:r>
            <a:endParaRPr lang="hu-HU" sz="3600" dirty="0"/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556792"/>
            <a:ext cx="3359885" cy="5112568"/>
          </a:xfrm>
        </p:spPr>
      </p:pic>
      <p:pic>
        <p:nvPicPr>
          <p:cNvPr id="10" name="Tartalom helye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836712"/>
            <a:ext cx="4036319" cy="5750652"/>
          </a:xfrm>
        </p:spPr>
      </p:pic>
    </p:spTree>
    <p:extLst>
      <p:ext uri="{BB962C8B-B14F-4D97-AF65-F5344CB8AC3E}">
        <p14:creationId xmlns:p14="http://schemas.microsoft.com/office/powerpoint/2010/main" val="284080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395536" y="908720"/>
            <a:ext cx="2890664" cy="4752528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Az 1960-as évektől a középiskolások egy – két hétig részt vettek az őszi mezőgazdasági betakarításban. A Kilián tanulói a tarcali állami gazdaságban szüreteltek.</a:t>
            </a:r>
            <a:b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</a:br>
            <a:endParaRPr lang="hu-HU" sz="2400" b="1" i="1" dirty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87"/>
          <a:stretch/>
        </p:blipFill>
        <p:spPr>
          <a:xfrm>
            <a:off x="3491880" y="332656"/>
            <a:ext cx="5330553" cy="5722995"/>
          </a:xfrm>
        </p:spPr>
      </p:pic>
    </p:spTree>
    <p:extLst>
      <p:ext uri="{BB962C8B-B14F-4D97-AF65-F5344CB8AC3E}">
        <p14:creationId xmlns:p14="http://schemas.microsoft.com/office/powerpoint/2010/main" val="320277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20000">
        <p14:conveyor dir="l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466728" cy="639762"/>
          </a:xfrm>
        </p:spPr>
        <p:txBody>
          <a:bodyPr/>
          <a:lstStyle/>
          <a:p>
            <a:pPr algn="r"/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Diák Bacchus</a:t>
            </a:r>
            <a:endParaRPr lang="hu-HU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564904"/>
            <a:ext cx="3823625" cy="388843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716017" y="5805264"/>
            <a:ext cx="2304256" cy="432048"/>
          </a:xfrm>
          <a:solidFill>
            <a:schemeClr val="bg1"/>
          </a:solidFill>
        </p:spPr>
        <p:txBody>
          <a:bodyPr/>
          <a:lstStyle/>
          <a:p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Almaszüret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332656"/>
            <a:ext cx="4545831" cy="3615316"/>
          </a:xfrm>
        </p:spPr>
      </p:pic>
    </p:spTree>
    <p:extLst>
      <p:ext uri="{BB962C8B-B14F-4D97-AF65-F5344CB8AC3E}">
        <p14:creationId xmlns:p14="http://schemas.microsoft.com/office/powerpoint/2010/main" val="424172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Deme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t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er Gyula tanár úr szüretelőkkel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80728"/>
            <a:ext cx="6836505" cy="5400600"/>
          </a:xfrm>
        </p:spPr>
      </p:pic>
    </p:spTree>
    <p:extLst>
      <p:ext uri="{BB962C8B-B14F-4D97-AF65-F5344CB8AC3E}">
        <p14:creationId xmlns:p14="http://schemas.microsoft.com/office/powerpoint/2010/main" val="173241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23528" y="1628800"/>
            <a:ext cx="3466728" cy="2232248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Ajándék a könyvtárnak a szüreti keresetből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188640"/>
            <a:ext cx="4834632" cy="6446176"/>
          </a:xfrm>
        </p:spPr>
      </p:pic>
    </p:spTree>
    <p:extLst>
      <p:ext uri="{BB962C8B-B14F-4D97-AF65-F5344CB8AC3E}">
        <p14:creationId xmlns:p14="http://schemas.microsoft.com/office/powerpoint/2010/main" val="26096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csillagda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és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az igazgatói szolgálati lakás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az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Erdélyi utca felől</a:t>
            </a:r>
            <a:b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(A csillagda1954-re készült el, a szolgálati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lakás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1950-ben épült. )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2708920"/>
            <a:ext cx="7960123" cy="3168352"/>
          </a:xfrm>
        </p:spPr>
      </p:pic>
    </p:spTree>
    <p:extLst>
      <p:ext uri="{BB962C8B-B14F-4D97-AF65-F5344CB8AC3E}">
        <p14:creationId xmlns:p14="http://schemas.microsoft.com/office/powerpoint/2010/main" val="324922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9" descr="beolvasás000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68" t="32497" r="-122" b="46631"/>
          <a:stretch/>
        </p:blipFill>
        <p:spPr bwMode="auto">
          <a:xfrm>
            <a:off x="481296" y="874088"/>
            <a:ext cx="8438358" cy="5779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76302" y="332656"/>
            <a:ext cx="8229600" cy="683095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Németh  </a:t>
            </a:r>
            <a:r>
              <a:rPr lang="hu-HU" alt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Lívia tanárnő </a:t>
            </a:r>
            <a:r>
              <a:rPr lang="hu-HU" alt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osztálya a csillagda előtt</a:t>
            </a:r>
            <a:endParaRPr lang="hu-HU" altLang="hu-HU" sz="2400" b="1" i="1" dirty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91998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11560" y="404664"/>
            <a:ext cx="7992888" cy="1008112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Az 1960-as évek elején a csillagda a Dorottya utcai </a:t>
            </a:r>
            <a:r>
              <a:rPr lang="hu-HU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magasház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tetejére költözött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484784"/>
            <a:ext cx="3348261" cy="496855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283968" y="2204864"/>
            <a:ext cx="4329807" cy="1173807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Dr. Szabó Gyula tanár úr a toronyházi csillagda teraszán</a:t>
            </a:r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573016"/>
            <a:ext cx="4045454" cy="2751261"/>
          </a:xfrm>
        </p:spPr>
      </p:pic>
    </p:spTree>
    <p:extLst>
      <p:ext uri="{BB962C8B-B14F-4D97-AF65-F5344CB8AC3E}">
        <p14:creationId xmlns:p14="http://schemas.microsoft.com/office/powerpoint/2010/main" val="36729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1960-ban iskolánk állandó táborhelyet kapott Balatonfenyvesen</a:t>
            </a:r>
            <a:endParaRPr lang="hu-HU" sz="3200" dirty="0">
              <a:solidFill>
                <a:srgbClr val="0070C0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528" y="1600200"/>
            <a:ext cx="6788944" cy="4525963"/>
          </a:xfrm>
        </p:spPr>
      </p:pic>
      <p:pic>
        <p:nvPicPr>
          <p:cNvPr id="5" name="Tartalom helye 3" descr="Tábor címer.bmp.bmp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267690"/>
            <a:ext cx="889869" cy="1046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6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14400" y="260648"/>
            <a:ext cx="8229600" cy="1143000"/>
          </a:xfrm>
        </p:spPr>
        <p:txBody>
          <a:bodyPr/>
          <a:lstStyle/>
          <a:p>
            <a:r>
              <a:rPr lang="hu-HU" sz="36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Képek a „hőskorból”</a:t>
            </a:r>
            <a:endParaRPr lang="hu-HU" sz="36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97" b="12968"/>
          <a:stretch/>
        </p:blipFill>
        <p:spPr>
          <a:xfrm>
            <a:off x="251520" y="1628800"/>
            <a:ext cx="8653148" cy="4464496"/>
          </a:xfrm>
        </p:spPr>
      </p:pic>
    </p:spTree>
    <p:extLst>
      <p:ext uri="{BB962C8B-B14F-4D97-AF65-F5344CB8AC3E}">
        <p14:creationId xmlns:p14="http://schemas.microsoft.com/office/powerpoint/2010/main" val="29617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04664"/>
            <a:ext cx="8590618" cy="561662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/>
          <a:lstStyle/>
          <a:p>
            <a:r>
              <a:rPr lang="hu-HU" sz="32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Eligazításra felsorakozott táborozók</a:t>
            </a:r>
            <a:endParaRPr lang="hu-HU" sz="3200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47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8216180" cy="5544616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5616624" cy="1228998"/>
          </a:xfrm>
        </p:spPr>
        <p:txBody>
          <a:bodyPr/>
          <a:lstStyle/>
          <a:p>
            <a:pPr algn="l"/>
            <a:r>
              <a:rPr lang="hu-HU" sz="32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Főzés a szabadban </a:t>
            </a:r>
            <a:endParaRPr lang="hu-HU" sz="3200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779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artalom hely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4664"/>
            <a:ext cx="8326294" cy="5688632"/>
          </a:xfrm>
        </p:spPr>
      </p:pic>
      <p:sp>
        <p:nvSpPr>
          <p:cNvPr id="9216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altLang="hu-HU" sz="32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Reggeliző diákok</a:t>
            </a:r>
          </a:p>
        </p:txBody>
      </p:sp>
    </p:spTree>
    <p:extLst>
      <p:ext uri="{BB962C8B-B14F-4D97-AF65-F5344CB8AC3E}">
        <p14:creationId xmlns:p14="http://schemas.microsoft.com/office/powerpoint/2010/main" val="259018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8682634" cy="5976664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hu-HU" sz="3200" b="1" i="1" dirty="0" smtClean="0">
                <a:solidFill>
                  <a:schemeClr val="bg1"/>
                </a:solidFill>
                <a:latin typeface="Bookman Old Style" panose="02050604050505020204" pitchFamily="18" charset="0"/>
              </a:rPr>
              <a:t>1963-ban felépült a központi épület</a:t>
            </a:r>
            <a:endParaRPr lang="hu-HU" sz="3200" b="1" i="1" dirty="0"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043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32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Élet a táborban. Sport, pihenés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99" y="1600200"/>
            <a:ext cx="3341802" cy="4525963"/>
          </a:xfrm>
        </p:spPr>
      </p:pic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680428"/>
            <a:ext cx="2803404" cy="4227593"/>
          </a:xfrm>
        </p:spPr>
      </p:pic>
    </p:spTree>
    <p:extLst>
      <p:ext uri="{BB962C8B-B14F-4D97-AF65-F5344CB8AC3E}">
        <p14:creationId xmlns:p14="http://schemas.microsoft.com/office/powerpoint/2010/main" val="2655829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conveyor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052736"/>
            <a:ext cx="8361950" cy="5353069"/>
          </a:xfr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Munkás hétköznapok a táborban: tereprendezés</a:t>
            </a:r>
          </a:p>
        </p:txBody>
      </p:sp>
    </p:spTree>
    <p:extLst>
      <p:ext uri="{BB962C8B-B14F-4D97-AF65-F5344CB8AC3E}">
        <p14:creationId xmlns:p14="http://schemas.microsoft.com/office/powerpoint/2010/main" val="27009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Cím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720080"/>
          </a:xfrm>
        </p:spPr>
        <p:txBody>
          <a:bodyPr/>
          <a:lstStyle/>
          <a:p>
            <a:r>
              <a:rPr lang="hu-HU" sz="32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Dolgos kezek</a:t>
            </a:r>
            <a:endParaRPr lang="hu-HU" altLang="hu-HU" sz="32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91139" name="Tartalom helye 3" descr="fenyves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1196752"/>
            <a:ext cx="8207375" cy="5260975"/>
          </a:xfrm>
        </p:spPr>
      </p:pic>
    </p:spTree>
    <p:extLst>
      <p:ext uri="{BB962C8B-B14F-4D97-AF65-F5344CB8AC3E}">
        <p14:creationId xmlns:p14="http://schemas.microsoft.com/office/powerpoint/2010/main" val="46370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395536" y="332656"/>
            <a:ext cx="4968552" cy="792088"/>
          </a:xfrm>
        </p:spPr>
        <p:txBody>
          <a:bodyPr/>
          <a:lstStyle/>
          <a:p>
            <a:pPr algn="ct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Tábori étkezési 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napló (1963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)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68760"/>
            <a:ext cx="3875883" cy="5452764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932040" y="4941168"/>
            <a:ext cx="4041775" cy="495746"/>
          </a:xfrm>
        </p:spPr>
        <p:txBody>
          <a:bodyPr/>
          <a:lstStyle/>
          <a:p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(Tábori anekdota)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788024" y="1340768"/>
            <a:ext cx="4041775" cy="3672408"/>
          </a:xfrm>
        </p:spPr>
        <p:txBody>
          <a:bodyPr/>
          <a:lstStyle/>
          <a:p>
            <a:pPr marL="0" indent="0">
              <a:buNone/>
            </a:pPr>
            <a:r>
              <a:rPr lang="hu-HU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„</a:t>
            </a:r>
            <a:r>
              <a:rPr lang="hu-HU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-Táborvezető</a:t>
            </a:r>
            <a:r>
              <a:rPr lang="hu-HU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úrnak jelentem, hogy a töpörtyű brigád hat fővel tábori munkára készen áll. Mindenki egészséges, a koszt megfelelő, ízletes, bőséges, valamint kalóriadús.”</a:t>
            </a:r>
          </a:p>
          <a:p>
            <a:pPr marL="0" indent="0">
              <a:buNone/>
            </a:pPr>
            <a:r>
              <a:rPr lang="hu-HU" dirty="0"/>
              <a:t> </a:t>
            </a:r>
          </a:p>
          <a:p>
            <a:pPr marL="0" indent="0">
              <a:buNone/>
            </a:pPr>
            <a:r>
              <a:rPr lang="hu-H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6726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0">
        <p14:conveyor dir="l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Olajos Csaba építész közreműködésével megújult a fenyvesi tábor</a:t>
            </a:r>
            <a:endParaRPr lang="hu-HU" sz="2800" b="1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412776"/>
            <a:ext cx="7008779" cy="5256584"/>
          </a:xfrm>
        </p:spPr>
      </p:pic>
    </p:spTree>
    <p:extLst>
      <p:ext uri="{BB962C8B-B14F-4D97-AF65-F5344CB8AC3E}">
        <p14:creationId xmlns:p14="http://schemas.microsoft.com/office/powerpoint/2010/main" val="4253499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548680"/>
            <a:ext cx="7992888" cy="5994666"/>
          </a:xfrm>
        </p:spPr>
      </p:pic>
    </p:spTree>
    <p:extLst>
      <p:ext uri="{BB962C8B-B14F-4D97-AF65-F5344CB8AC3E}">
        <p14:creationId xmlns:p14="http://schemas.microsoft.com/office/powerpoint/2010/main" val="247965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conveyor dir="l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568952" cy="1570186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2007-től megjelenő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évkönyveink</a:t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színes írásokban és fényképeken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/>
            </a:r>
            <a:b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</a:b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örökítik </a:t>
            </a:r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meg iskolánk </a:t>
            </a:r>
            <a:r>
              <a:rPr lang="hu-HU" sz="2800" b="1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életét</a:t>
            </a:r>
            <a:endParaRPr lang="hu-HU" sz="28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916832"/>
            <a:ext cx="6664112" cy="4525963"/>
          </a:xfrm>
        </p:spPr>
      </p:pic>
    </p:spTree>
    <p:extLst>
      <p:ext uri="{BB962C8B-B14F-4D97-AF65-F5344CB8AC3E}">
        <p14:creationId xmlns:p14="http://schemas.microsoft.com/office/powerpoint/2010/main" val="2714361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715200" cy="563662"/>
          </a:xfrm>
        </p:spPr>
        <p:txBody>
          <a:bodyPr>
            <a:normAutofit/>
          </a:bodyPr>
          <a:lstStyle/>
          <a:p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Évkönyveink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szerkesztői munka közben</a:t>
            </a: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08720"/>
            <a:ext cx="6552728" cy="4914545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395536" y="5877272"/>
            <a:ext cx="8496944" cy="720079"/>
          </a:xfr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hu-HU" sz="2400" b="1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Moklovsky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Andrásné tanárnő, </a:t>
            </a:r>
          </a:p>
          <a:p>
            <a:pPr algn="ctr">
              <a:spcBef>
                <a:spcPct val="0"/>
              </a:spcBef>
            </a:pP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Viczián Tamás és Kovács Miklós tanár urak</a:t>
            </a:r>
          </a:p>
        </p:txBody>
      </p:sp>
    </p:spTree>
    <p:extLst>
      <p:ext uri="{BB962C8B-B14F-4D97-AF65-F5344CB8AC3E}">
        <p14:creationId xmlns:p14="http://schemas.microsoft.com/office/powerpoint/2010/main" val="426412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35353" y="1373912"/>
            <a:ext cx="3816424" cy="1143000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Egykori tanítványaink munkáiból</a:t>
            </a:r>
            <a:endParaRPr lang="hu-HU" sz="2800" dirty="0"/>
          </a:p>
        </p:txBody>
      </p:sp>
      <p:pic>
        <p:nvPicPr>
          <p:cNvPr id="3" name="Tartalom hely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890816"/>
            <a:ext cx="1916725" cy="2808000"/>
          </a:xfrm>
        </p:spPr>
      </p:pic>
      <p:pic>
        <p:nvPicPr>
          <p:cNvPr id="4" name="Tartalom hely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188640"/>
            <a:ext cx="2113314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Tartalom hely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4208" y="188640"/>
            <a:ext cx="2323711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Tartalom hely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3568" y="3462199"/>
            <a:ext cx="2223123" cy="3240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Tartalom hely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69063" y="3534551"/>
            <a:ext cx="2167200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artalom hely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55248" y="3140968"/>
            <a:ext cx="2177520" cy="3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églalap 8"/>
          <p:cNvSpPr/>
          <p:nvPr/>
        </p:nvSpPr>
        <p:spPr>
          <a:xfrm>
            <a:off x="3491880" y="6381328"/>
            <a:ext cx="27363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>
                <a:latin typeface="Garamond" panose="02020404030301010803" pitchFamily="18" charset="0"/>
              </a:rPr>
              <a:t>Kalász </a:t>
            </a:r>
            <a:r>
              <a:rPr lang="hu-HU" b="1" i="1" dirty="0" smtClean="0">
                <a:latin typeface="Garamond" panose="02020404030301010803" pitchFamily="18" charset="0"/>
              </a:rPr>
              <a:t>Huba (szerzőtárs)</a:t>
            </a:r>
            <a:endParaRPr lang="hu-HU" b="1" i="1" dirty="0"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106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928330" y="771527"/>
            <a:ext cx="3143324" cy="2074242"/>
          </a:xfrm>
        </p:spPr>
        <p:txBody>
          <a:bodyPr/>
          <a:lstStyle/>
          <a:p>
            <a:r>
              <a:rPr lang="hu-HU" sz="28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Egykori tanítványaink munkáiból</a:t>
            </a:r>
            <a:endParaRPr lang="hu-HU" sz="2800" dirty="0"/>
          </a:p>
        </p:txBody>
      </p:sp>
      <p:pic>
        <p:nvPicPr>
          <p:cNvPr id="3" name="Tartalom hely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99" t="12340" r="23274" b="12532"/>
          <a:stretch/>
        </p:blipFill>
        <p:spPr>
          <a:xfrm>
            <a:off x="539552" y="260648"/>
            <a:ext cx="2185269" cy="3096000"/>
          </a:xfrm>
          <a:prstGeom prst="rect">
            <a:avLst/>
          </a:prstGeom>
        </p:spPr>
      </p:pic>
      <p:pic>
        <p:nvPicPr>
          <p:cNvPr id="4" name="Tartalom hely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206580"/>
            <a:ext cx="2448272" cy="3462436"/>
          </a:xfrm>
          <a:prstGeom prst="rect">
            <a:avLst/>
          </a:prstGeom>
        </p:spPr>
      </p:pic>
      <p:pic>
        <p:nvPicPr>
          <p:cNvPr id="5" name="Tartalom hely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798" y="260648"/>
            <a:ext cx="2214543" cy="3096000"/>
          </a:xfrm>
          <a:prstGeom prst="rect">
            <a:avLst/>
          </a:prstGeom>
        </p:spPr>
      </p:pic>
      <p:pic>
        <p:nvPicPr>
          <p:cNvPr id="6" name="Picture 2" descr="https://moly.hu/system/covers/big/covers_255130.jpg?139546209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67" y="3573016"/>
            <a:ext cx="2136240" cy="3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Tartalom hely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214" y="3573016"/>
            <a:ext cx="2323710" cy="3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93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881" y="3609268"/>
            <a:ext cx="2247696" cy="3096000"/>
          </a:xfrm>
          <a:prstGeom prst="rect">
            <a:avLst/>
          </a:prstGeom>
        </p:spPr>
      </p:pic>
      <p:pic>
        <p:nvPicPr>
          <p:cNvPr id="7" name="Tartalom hely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7923" y="194036"/>
            <a:ext cx="2377750" cy="316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artalom hely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7748" y="193534"/>
            <a:ext cx="2255744" cy="3096000"/>
          </a:xfrm>
          <a:prstGeom prst="rect">
            <a:avLst/>
          </a:prstGeom>
        </p:spPr>
      </p:pic>
      <p:pic>
        <p:nvPicPr>
          <p:cNvPr id="9" name="Tartalom hely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390" y="3751342"/>
            <a:ext cx="1815072" cy="2886925"/>
          </a:xfrm>
          <a:prstGeom prst="rect">
            <a:avLst/>
          </a:prstGeom>
        </p:spPr>
      </p:pic>
      <p:pic>
        <p:nvPicPr>
          <p:cNvPr id="10" name="Tartalom hely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932" y="3597419"/>
            <a:ext cx="2146560" cy="3096000"/>
          </a:xfrm>
          <a:prstGeom prst="rect">
            <a:avLst/>
          </a:prstGeom>
        </p:spPr>
      </p:pic>
      <p:pic>
        <p:nvPicPr>
          <p:cNvPr id="11" name="Tartalom helye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" t="2021" r="58491" b="1"/>
          <a:stretch/>
        </p:blipFill>
        <p:spPr>
          <a:xfrm>
            <a:off x="6343031" y="194036"/>
            <a:ext cx="2125791" cy="3096000"/>
          </a:xfrm>
          <a:prstGeom prst="rect">
            <a:avLst/>
          </a:prstGeom>
        </p:spPr>
      </p:pic>
      <p:sp>
        <p:nvSpPr>
          <p:cNvPr id="2" name="Téglalap 1"/>
          <p:cNvSpPr/>
          <p:nvPr/>
        </p:nvSpPr>
        <p:spPr>
          <a:xfrm>
            <a:off x="6086857" y="3353450"/>
            <a:ext cx="29538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i="1" dirty="0" smtClean="0">
                <a:latin typeface="Garamond" panose="02020404030301010803" pitchFamily="18" charset="0"/>
              </a:rPr>
              <a:t>Horváth Róbert </a:t>
            </a:r>
            <a:r>
              <a:rPr lang="hu-HU" b="1" i="1" dirty="0">
                <a:latin typeface="Garamond" panose="02020404030301010803" pitchFamily="18" charset="0"/>
              </a:rPr>
              <a:t>(szerzőtárs)</a:t>
            </a:r>
          </a:p>
        </p:txBody>
      </p:sp>
    </p:spTree>
    <p:extLst>
      <p:ext uri="{BB962C8B-B14F-4D97-AF65-F5344CB8AC3E}">
        <p14:creationId xmlns:p14="http://schemas.microsoft.com/office/powerpoint/2010/main" val="1197389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5000">
        <p14:conveyor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251520" y="4077072"/>
            <a:ext cx="5040560" cy="783778"/>
          </a:xfrm>
        </p:spPr>
        <p:txBody>
          <a:bodyPr/>
          <a:lstStyle/>
          <a:p>
            <a:endParaRPr lang="hu-HU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endParaRPr lang="hu-HU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  <a:p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Szanyi Péter: Szindbád, a hajós (2013, 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Óbuda, Fő tér) </a:t>
            </a:r>
            <a:endParaRPr lang="hu-HU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2" y="404664"/>
            <a:ext cx="4704522" cy="3528392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23528" y="5202912"/>
            <a:ext cx="4745087" cy="1213129"/>
          </a:xfrm>
        </p:spPr>
        <p:txBody>
          <a:bodyPr/>
          <a:lstStyle/>
          <a:p>
            <a:pPr algn="r"/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Vass 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Tibor: A Nagy Bibin és a műlovarnő (versek</a:t>
            </a:r>
            <a:r>
              <a:rPr lang="hu-HU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, </a:t>
            </a:r>
            <a:r>
              <a:rPr lang="hu-HU" i="1" dirty="0" err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elektrográfiák</a:t>
            </a:r>
            <a:r>
              <a:rPr lang="hu-HU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), 2014</a:t>
            </a:r>
            <a:endParaRPr lang="hu-HU" dirty="0"/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136450"/>
            <a:ext cx="2985405" cy="3451750"/>
          </a:xfrm>
        </p:spPr>
      </p:pic>
    </p:spTree>
    <p:extLst>
      <p:ext uri="{BB962C8B-B14F-4D97-AF65-F5344CB8AC3E}">
        <p14:creationId xmlns:p14="http://schemas.microsoft.com/office/powerpoint/2010/main" val="3530901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Lapok </a:t>
            </a:r>
            <a:r>
              <a:rPr lang="hu-HU" sz="2400" b="1" i="1" dirty="0" err="1">
                <a:solidFill>
                  <a:srgbClr val="0070C0"/>
                </a:solidFill>
                <a:latin typeface="Bookman Old Style" panose="02050604050505020204" pitchFamily="18" charset="0"/>
              </a:rPr>
              <a:t>Ágotha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 Margit  1974-es kiállításának katalógusából (Miskolci Galéria)</a:t>
            </a:r>
            <a:endParaRPr lang="hu-HU" sz="2400" dirty="0">
              <a:latin typeface="Bookman Old Style" panose="02050604050505020204" pitchFamily="18" charset="0"/>
            </a:endParaRPr>
          </a:p>
        </p:txBody>
      </p:sp>
      <p:pic>
        <p:nvPicPr>
          <p:cNvPr id="6" name="Tartalom helye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880219"/>
            <a:ext cx="4038600" cy="3965925"/>
          </a:xfrm>
        </p:spPr>
      </p:pic>
      <p:pic>
        <p:nvPicPr>
          <p:cNvPr id="8" name="Tartalom helye 7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6482"/>
            <a:ext cx="4038600" cy="4033398"/>
          </a:xfrm>
        </p:spPr>
      </p:pic>
    </p:spTree>
    <p:extLst>
      <p:ext uri="{BB962C8B-B14F-4D97-AF65-F5344CB8AC3E}">
        <p14:creationId xmlns:p14="http://schemas.microsoft.com/office/powerpoint/2010/main" val="283891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179512" y="548680"/>
            <a:ext cx="4824536" cy="1152128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hu-HU" sz="3200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Baska</a:t>
            </a:r>
            <a:r>
              <a:rPr lang="hu-HU" sz="3200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József dedikációja </a:t>
            </a:r>
          </a:p>
        </p:txBody>
      </p:sp>
      <p:pic>
        <p:nvPicPr>
          <p:cNvPr id="8" name="Tartalom helye 7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213"/>
          <a:stretch/>
        </p:blipFill>
        <p:spPr>
          <a:xfrm>
            <a:off x="323528" y="1988840"/>
            <a:ext cx="4489794" cy="2310576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395536" y="4725144"/>
            <a:ext cx="4617839" cy="1716048"/>
          </a:xfrm>
        </p:spPr>
        <p:txBody>
          <a:bodyPr/>
          <a:lstStyle/>
          <a:p>
            <a:pPr algn="ctr">
              <a:spcBef>
                <a:spcPct val="0"/>
              </a:spcBef>
            </a:pPr>
            <a:r>
              <a:rPr lang="hu-HU" sz="3200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Elmozduló formák</a:t>
            </a:r>
          </a:p>
          <a:p>
            <a:r>
              <a:rPr lang="hu-HU" sz="1200" dirty="0" err="1" smtClean="0"/>
              <a:t>Baska</a:t>
            </a:r>
            <a:r>
              <a:rPr lang="hu-HU" dirty="0" smtClean="0"/>
              <a:t> </a:t>
            </a:r>
            <a:r>
              <a:rPr lang="hu-HU" sz="1200" dirty="0"/>
              <a:t>József / szerzők Fábián László [et </a:t>
            </a:r>
            <a:r>
              <a:rPr lang="hu-HU" sz="1200" dirty="0" err="1"/>
              <a:t>al</a:t>
            </a:r>
            <a:r>
              <a:rPr lang="hu-HU" sz="1200" dirty="0"/>
              <a:t>.] ; [közread. az] </a:t>
            </a:r>
            <a:r>
              <a:rPr lang="hu-HU" sz="1200" dirty="0" err="1"/>
              <a:t>Enst</a:t>
            </a:r>
            <a:r>
              <a:rPr lang="hu-HU" sz="1200" dirty="0"/>
              <a:t> Múzeum, Montázs </a:t>
            </a:r>
            <a:r>
              <a:rPr lang="hu-HU" sz="1200" dirty="0" err="1"/>
              <a:t>Studio</a:t>
            </a:r>
            <a:r>
              <a:rPr lang="hu-HU" sz="1200" dirty="0"/>
              <a:t>. </a:t>
            </a:r>
            <a:r>
              <a:rPr lang="hu-HU" sz="1200" dirty="0" smtClean="0"/>
              <a:t>– Budapest,  p. 64.</a:t>
            </a:r>
            <a:endParaRPr lang="hu-HU" sz="1200" dirty="0"/>
          </a:p>
          <a:p>
            <a:r>
              <a:rPr lang="hu-HU" sz="1200" dirty="0"/>
              <a:t> </a:t>
            </a:r>
            <a:r>
              <a:rPr lang="hu-HU" sz="1200" dirty="0" smtClean="0"/>
              <a:t>:</a:t>
            </a:r>
            <a:endParaRPr lang="hu-HU" dirty="0"/>
          </a:p>
        </p:txBody>
      </p:sp>
      <p:pic>
        <p:nvPicPr>
          <p:cNvPr id="9" name="Tartalom helye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6210" y="332655"/>
            <a:ext cx="3588253" cy="5976665"/>
          </a:xfrm>
        </p:spPr>
      </p:pic>
    </p:spTree>
    <p:extLst>
      <p:ext uri="{BB962C8B-B14F-4D97-AF65-F5344CB8AC3E}">
        <p14:creationId xmlns:p14="http://schemas.microsoft.com/office/powerpoint/2010/main" val="1728623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5364088" y="620688"/>
            <a:ext cx="3240360" cy="1728192"/>
          </a:xfrm>
        </p:spPr>
        <p:txBody>
          <a:bodyPr/>
          <a:lstStyle/>
          <a:p>
            <a:r>
              <a:rPr lang="hu-HU" sz="2800" i="1" dirty="0" err="1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Borosnyai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Pál építész: </a:t>
            </a:r>
          </a:p>
          <a:p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Sóstói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fürdő</a:t>
            </a:r>
          </a:p>
        </p:txBody>
      </p:sp>
      <p:pic>
        <p:nvPicPr>
          <p:cNvPr id="7" name="Tartalom helye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4788534" cy="2736304"/>
          </a:xfrm>
        </p:spPr>
      </p:pic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0" y="6165304"/>
            <a:ext cx="9144000" cy="504056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hu-HU" sz="2800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Taba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Benő: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Az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átépített Diósgyőri Gimnázium</a:t>
            </a:r>
          </a:p>
        </p:txBody>
      </p:sp>
      <p:pic>
        <p:nvPicPr>
          <p:cNvPr id="10" name="Tartalom helye 9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573016"/>
            <a:ext cx="5792226" cy="2520280"/>
          </a:xfrm>
        </p:spPr>
      </p:pic>
    </p:spTree>
    <p:extLst>
      <p:ext uri="{BB962C8B-B14F-4D97-AF65-F5344CB8AC3E}">
        <p14:creationId xmlns:p14="http://schemas.microsoft.com/office/powerpoint/2010/main" val="13307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10000">
        <p14:conveyor dir="l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47248" cy="851694"/>
          </a:xfrm>
        </p:spPr>
        <p:txBody>
          <a:bodyPr/>
          <a:lstStyle/>
          <a:p>
            <a:pPr algn="ctr"/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„100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éve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Miskolcon”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c. iskolatörténeti kiállítás megnyitása 2017. </a:t>
            </a:r>
            <a:r>
              <a:rPr lang="hu-HU" sz="2800" i="1" smtClean="0">
                <a:solidFill>
                  <a:srgbClr val="0070C0"/>
                </a:solidFill>
                <a:latin typeface="Bookman Old Style" panose="02050604050505020204" pitchFamily="18" charset="0"/>
              </a:rPr>
              <a:t>június 7-én</a:t>
            </a:r>
            <a:endParaRPr lang="hu-HU" sz="2800" i="1" dirty="0">
              <a:solidFill>
                <a:srgbClr val="0070C0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268760"/>
            <a:ext cx="7067128" cy="5271921"/>
          </a:xfrm>
        </p:spPr>
      </p:pic>
    </p:spTree>
    <p:extLst>
      <p:ext uri="{BB962C8B-B14F-4D97-AF65-F5344CB8AC3E}">
        <p14:creationId xmlns:p14="http://schemas.microsoft.com/office/powerpoint/2010/main" val="1080039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91264" cy="923702"/>
          </a:xfrm>
        </p:spPr>
        <p:txBody>
          <a:bodyPr/>
          <a:lstStyle/>
          <a:p>
            <a:pPr algn="ctr"/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A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„100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éve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Miskolcon” </a:t>
            </a:r>
            <a:r>
              <a:rPr lang="hu-HU" sz="2800" i="1" dirty="0">
                <a:solidFill>
                  <a:srgbClr val="0070C0"/>
                </a:solidFill>
                <a:latin typeface="Bookman Old Style" panose="02050604050505020204" pitchFamily="18" charset="0"/>
              </a:rPr>
              <a:t>c. iskolatörténeti kiállítás megnyitása 2017. </a:t>
            </a:r>
            <a:r>
              <a:rPr lang="hu-HU" sz="2800" i="1" dirty="0" smtClean="0">
                <a:solidFill>
                  <a:srgbClr val="0070C0"/>
                </a:solidFill>
                <a:latin typeface="Bookman Old Style" panose="02050604050505020204" pitchFamily="18" charset="0"/>
              </a:rPr>
              <a:t>június 7-én</a:t>
            </a:r>
            <a:endParaRPr lang="hu-HU" sz="2800" dirty="0"/>
          </a:p>
        </p:txBody>
      </p:sp>
      <p:pic>
        <p:nvPicPr>
          <p:cNvPr id="5" name="Tartalom hely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268760"/>
            <a:ext cx="5770984" cy="5179438"/>
          </a:xfrm>
        </p:spPr>
      </p:pic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51520" y="1844824"/>
            <a:ext cx="2952328" cy="3672408"/>
          </a:xfrm>
        </p:spPr>
        <p:txBody>
          <a:bodyPr/>
          <a:lstStyle/>
          <a:p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 kiállítást </a:t>
            </a:r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rendezte </a:t>
            </a:r>
          </a:p>
          <a:p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Viczián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Tamás tanár úr,</a:t>
            </a:r>
          </a:p>
          <a:p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megnyitotta </a:t>
            </a:r>
            <a:r>
              <a:rPr lang="hu-HU" sz="2400" b="1" i="1" dirty="0" err="1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Somorjai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 Lehel, </a:t>
            </a:r>
            <a:endParaRPr lang="hu-HU" sz="2400" b="1" i="1" dirty="0" smtClean="0">
              <a:solidFill>
                <a:srgbClr val="0070C0"/>
              </a:solidFill>
              <a:latin typeface="Bookman Old Style" panose="02050604050505020204" pitchFamily="18" charset="0"/>
              <a:ea typeface="+mj-ea"/>
              <a:cs typeface="+mj-cs"/>
            </a:endParaRPr>
          </a:p>
          <a:p>
            <a:r>
              <a:rPr lang="hu-HU" sz="2400" b="1" i="1" dirty="0" smtClean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a B.-A.-Z. Megyei </a:t>
            </a:r>
            <a:r>
              <a:rPr lang="hu-HU" sz="2400" b="1" i="1" dirty="0">
                <a:solidFill>
                  <a:srgbClr val="0070C0"/>
                </a:solidFill>
                <a:latin typeface="Bookman Old Style" panose="02050604050505020204" pitchFamily="18" charset="0"/>
                <a:ea typeface="+mj-ea"/>
                <a:cs typeface="+mj-cs"/>
              </a:rPr>
              <a:t>Levéltár igazgatója</a:t>
            </a:r>
          </a:p>
        </p:txBody>
      </p:sp>
    </p:spTree>
    <p:extLst>
      <p:ext uri="{BB962C8B-B14F-4D97-AF65-F5344CB8AC3E}">
        <p14:creationId xmlns:p14="http://schemas.microsoft.com/office/powerpoint/2010/main" val="119094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Tartalom helye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717032"/>
            <a:ext cx="1478046" cy="1734678"/>
          </a:xfrm>
        </p:spPr>
      </p:pic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323528" y="1196752"/>
            <a:ext cx="8352928" cy="172819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hu-HU" dirty="0" smtClean="0"/>
              <a:t>Az összeállítás a Diósgyőri Gimnáziumban készült 2017 nyarán.</a:t>
            </a:r>
          </a:p>
          <a:p>
            <a:pPr marL="0" indent="0">
              <a:buNone/>
            </a:pPr>
            <a:r>
              <a:rPr lang="hu-HU" dirty="0" smtClean="0"/>
              <a:t>Közreműködtek </a:t>
            </a:r>
            <a:r>
              <a:rPr lang="hu-HU" i="1" dirty="0" err="1" smtClean="0"/>
              <a:t>Krivián</a:t>
            </a:r>
            <a:r>
              <a:rPr lang="hu-HU" i="1" dirty="0" smtClean="0"/>
              <a:t> Marianna, </a:t>
            </a:r>
            <a:r>
              <a:rPr lang="hu-HU" i="1" dirty="0" err="1" smtClean="0"/>
              <a:t>Moklovsky</a:t>
            </a:r>
            <a:r>
              <a:rPr lang="hu-HU" i="1" dirty="0" smtClean="0"/>
              <a:t> Andrásné, Sir Lászlóné </a:t>
            </a:r>
            <a:r>
              <a:rPr lang="hu-HU" dirty="0" smtClean="0"/>
              <a:t>tanárnők, </a:t>
            </a:r>
            <a:r>
              <a:rPr lang="hu-HU" i="1" dirty="0" smtClean="0"/>
              <a:t>Sir </a:t>
            </a:r>
            <a:r>
              <a:rPr lang="hu-HU" i="1" dirty="0" smtClean="0"/>
              <a:t>László és Viczián Tamás </a:t>
            </a:r>
            <a:r>
              <a:rPr lang="hu-HU" dirty="0" smtClean="0"/>
              <a:t>tanár urak. </a:t>
            </a:r>
          </a:p>
          <a:p>
            <a:pPr marL="0" indent="0">
              <a:buNone/>
            </a:pPr>
            <a:r>
              <a:rPr lang="hu-HU" dirty="0" smtClean="0"/>
              <a:t>Köszöni a segítségüket a bemutató készítője, </a:t>
            </a:r>
            <a:r>
              <a:rPr lang="hu-HU" dirty="0" smtClean="0">
                <a:latin typeface="Brush Script Std" pitchFamily="66" charset="0"/>
              </a:rPr>
              <a:t>Berei Sándor</a:t>
            </a:r>
            <a:r>
              <a:rPr lang="hu-HU" dirty="0" smtClean="0"/>
              <a:t>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83458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14:conveyor dir="l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3728</TotalTime>
  <Words>1052</Words>
  <Application>Microsoft Office PowerPoint</Application>
  <PresentationFormat>Diavetítés a képernyőre (4:3 oldalarány)</PresentationFormat>
  <Paragraphs>195</Paragraphs>
  <Slides>89</Slides>
  <Notes>1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89</vt:i4>
      </vt:variant>
    </vt:vector>
  </HeadingPairs>
  <TitlesOfParts>
    <vt:vector size="90" baseType="lpstr">
      <vt:lpstr>Alapértelmezett terv</vt:lpstr>
      <vt:lpstr>Képek a Kilián György Gimnázium / Diósgyőri Gimnázium történetéből (1950 - )</vt:lpstr>
      <vt:lpstr>PowerPoint bemutató</vt:lpstr>
      <vt:lpstr>PowerPoint bemutató</vt:lpstr>
      <vt:lpstr>Az iskolánknak otthont adó városok</vt:lpstr>
      <vt:lpstr>Ortutay Gyula vallás- és közoktatásügyi miniszter miskolci látogatásán bejelenti,  hogy az iskola új épületet kap.  (A felvétel az ünnepélyes alapkőletételen készült 1949. június 23-án.)</vt:lpstr>
      <vt:lpstr>Az építkezésen  a Hunfalvy diákjai is dolgoztak</vt:lpstr>
      <vt:lpstr>A diósgyőri Hunfalvy János Gimnázium építkezésén  1949. november 3-án Savljugin szovjet sztahanovista kőműves bemutatta falazási módszerét építőiparunk legjobb kőműveseinek (http://filmhiradokonline.hu/watch.php?id=10068)</vt:lpstr>
      <vt:lpstr>Ünnepség az iskolaépület avatásán (1950. szeptember 17.)</vt:lpstr>
      <vt:lpstr>PowerPoint bemutató</vt:lpstr>
      <vt:lpstr>PowerPoint bemutató</vt:lpstr>
      <vt:lpstr>Hír az új iskoláról a Szabad Nép 1950. szept. 3-i számának mellékletében * Koics Elza (Csetneki Józsefné), egykori tanítványunk ajándéka</vt:lpstr>
      <vt:lpstr>Az iskolaudvar az 1950-es évek végén</vt:lpstr>
      <vt:lpstr>2007-ben Taba Benő tervei alapján átépítették az iskolaépületet</vt:lpstr>
      <vt:lpstr>Igazgatóink</vt:lpstr>
      <vt:lpstr>Igazgatóink</vt:lpstr>
      <vt:lpstr>Igazgatóink</vt:lpstr>
      <vt:lpstr>PowerPoint bemutató</vt:lpstr>
      <vt:lpstr>PowerPoint bemutató</vt:lpstr>
      <vt:lpstr>Demeter Gyula, dr. Peja Győző tanár urak és dr. Bobory László gazdaságvezető  (1950-es évek közepe)</vt:lpstr>
      <vt:lpstr>Biológia gyakorlat  Sindel Imre tanár úrral</vt:lpstr>
      <vt:lpstr>Kémia szakköri foglalkozás,  vezeti Mester Andrásné tanárnő</vt:lpstr>
      <vt:lpstr>Felvonulásra felsorakozott tanulóink (1958) </vt:lpstr>
      <vt:lpstr> Az 1958-59. tanévben bevezetik az 5+1-es (politechnikai) oktatást. Iskolánkban tizenegy szakmában folyt képzés </vt:lpstr>
      <vt:lpstr>A lányok szabás-varrás politechnikai foglalkozáson vettek részt</vt:lpstr>
      <vt:lpstr>Írásbeli érettségi vizsga (2012)</vt:lpstr>
      <vt:lpstr>Vezényel Páfrány Ferenc tanár úr</vt:lpstr>
      <vt:lpstr>Énekkarunk, vezényel Povázsay Krisztina tanárnő</vt:lpstr>
      <vt:lpstr>Hangverseny az aulában</vt:lpstr>
      <vt:lpstr>Egy iskolai műsor közönsége  (a biológia szaktanterem előtt)</vt:lpstr>
      <vt:lpstr>A Radits Erzsébet matematika verseny</vt:lpstr>
      <vt:lpstr>Vaskobak vetélkedő</vt:lpstr>
      <vt:lpstr>A Föld napja alkalmából általános iskolásoknak  hirdetett rajzpályázat  eredményhirdetése </vt:lpstr>
      <vt:lpstr>Balogh Péter a grazi  matematika versenyen</vt:lpstr>
      <vt:lpstr>Kirándulás (x dr. Tatár Albertné tanárnő, xx dr. Kiséry László, xxx Túrmezei Pál tanár urak)</vt:lpstr>
      <vt:lpstr>Kirándulás a Bükkben</vt:lpstr>
      <vt:lpstr>Diákjaink Rómában</vt:lpstr>
      <vt:lpstr>Stonhenge-ben</vt:lpstr>
      <vt:lpstr>A könyvtárban (1960 előtti felvétel)</vt:lpstr>
      <vt:lpstr>Az iskolai könyvtár 2007 előtt</vt:lpstr>
      <vt:lpstr>Az iskolai könyvtár 2007 után</vt:lpstr>
      <vt:lpstr>PowerPoint bemutató</vt:lpstr>
      <vt:lpstr>Ficzere Kitti, Japánban tanuló diákunk  a japán iskola tanári szobájában (2009)</vt:lpstr>
      <vt:lpstr>Rendezte  Bánk László tanár úr</vt:lpstr>
      <vt:lpstr>Mirandolina (Kozma Katalin) és Ripafratta lovag (Tóth Attila) jelenete</vt:lpstr>
      <vt:lpstr>Bánk László tanár úr  a Csongor és Tünde szereplőivel, köztük Tóth Attila tanár úrral (x)</vt:lpstr>
      <vt:lpstr>Made in Hungaria (2016) Rendezte dr. Lénárt Attila tanár úr</vt:lpstr>
      <vt:lpstr>PowerPoint bemutató</vt:lpstr>
      <vt:lpstr>Képek a Tóték 2.0 előadásáról (2017) Rendezte Papp Zsolt tanár úr</vt:lpstr>
      <vt:lpstr>Na, ez már tragédia! (2017) Rendezte Székely Gabriella tanárnő</vt:lpstr>
      <vt:lpstr>Rajnai Ákos fotográfus kiállítása  (2008)</vt:lpstr>
      <vt:lpstr>Kaján Tibor   grafikus, karikaturista kiállítása  2011-ben</vt:lpstr>
      <vt:lpstr>Kamarás Kupa </vt:lpstr>
      <vt:lpstr>Kamarás Kupa</vt:lpstr>
      <vt:lpstr>A DISZ és a KISZ</vt:lpstr>
      <vt:lpstr>Építőtáborok</vt:lpstr>
      <vt:lpstr>A Szegedi Konzervgyárban (1984)</vt:lpstr>
      <vt:lpstr>Építőtáborozó lányok pécsi kiránduláson (1978)</vt:lpstr>
      <vt:lpstr>Iskolánk Életéből  (1974 – 1989)</vt:lpstr>
      <vt:lpstr>PowerPoint bemutató</vt:lpstr>
      <vt:lpstr>PowerPoint bemutató</vt:lpstr>
      <vt:lpstr>Demeter Gyula tanár úr szüretelőkkel</vt:lpstr>
      <vt:lpstr>Ajándék a könyvtárnak a szüreti keresetből</vt:lpstr>
      <vt:lpstr>A csillagda és az igazgatói szolgálati lakás az Erdélyi utca felől (A csillagda1954-re készült el, a szolgálati lakás 1950-ben épült. ) </vt:lpstr>
      <vt:lpstr>PowerPoint bemutató</vt:lpstr>
      <vt:lpstr>PowerPoint bemutató</vt:lpstr>
      <vt:lpstr>1960-ban iskolánk állandó táborhelyet kapott Balatonfenyvesen</vt:lpstr>
      <vt:lpstr>Képek a „hőskorból”</vt:lpstr>
      <vt:lpstr>Eligazításra felsorakozott táborozók</vt:lpstr>
      <vt:lpstr>Főzés a szabadban </vt:lpstr>
      <vt:lpstr>Reggeliző diákok</vt:lpstr>
      <vt:lpstr>1963-ban felépült a központi épület</vt:lpstr>
      <vt:lpstr>Élet a táborban. Sport, pihenés</vt:lpstr>
      <vt:lpstr>Munkás hétköznapok a táborban: tereprendezés</vt:lpstr>
      <vt:lpstr>Dolgos kezek</vt:lpstr>
      <vt:lpstr>PowerPoint bemutató</vt:lpstr>
      <vt:lpstr>Olajos Csaba építész közreműködésével megújult a fenyvesi tábor</vt:lpstr>
      <vt:lpstr>PowerPoint bemutató</vt:lpstr>
      <vt:lpstr>A 2007-től megjelenő évkönyveink  színes írásokban és fényképeken  örökítik meg iskolánk életét</vt:lpstr>
      <vt:lpstr>Évkönyveink szerkesztői munka közben</vt:lpstr>
      <vt:lpstr>Egykori tanítványaink munkáiból</vt:lpstr>
      <vt:lpstr>Egykori tanítványaink munkáiból</vt:lpstr>
      <vt:lpstr>PowerPoint bemutató</vt:lpstr>
      <vt:lpstr>PowerPoint bemutató</vt:lpstr>
      <vt:lpstr>Lapok Ágotha Margit  1974-es kiállításának katalógusából (Miskolci Galéria)</vt:lpstr>
      <vt:lpstr>PowerPoint bemutató</vt:lpstr>
      <vt:lpstr>PowerPoint bemutató</vt:lpstr>
      <vt:lpstr>A „100 éve Miskolcon” c. iskolatörténeti kiállítás megnyitása 2017. június 7-én</vt:lpstr>
      <vt:lpstr>A „100 éve Miskolcon” c. iskolatörténeti kiállítás megnyitása 2017. június 7-én</vt:lpstr>
      <vt:lpstr>PowerPoint bemutató</vt:lpstr>
    </vt:vector>
  </TitlesOfParts>
  <Company>Berei Sándor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Képek a Diósgyőri Gimnázium (ante Hunfalvy János Gimnázium) történetéből</dc:title>
  <dc:creator>Admin</dc:creator>
  <cp:lastModifiedBy>Anna</cp:lastModifiedBy>
  <cp:revision>312</cp:revision>
  <dcterms:created xsi:type="dcterms:W3CDTF">2008-02-09T16:29:39Z</dcterms:created>
  <dcterms:modified xsi:type="dcterms:W3CDTF">2018-01-22T13:28:11Z</dcterms:modified>
</cp:coreProperties>
</file>