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56" r:id="rId2"/>
    <p:sldId id="332" r:id="rId3"/>
    <p:sldId id="279" r:id="rId4"/>
    <p:sldId id="284" r:id="rId5"/>
    <p:sldId id="285" r:id="rId6"/>
    <p:sldId id="286" r:id="rId7"/>
    <p:sldId id="287" r:id="rId8"/>
    <p:sldId id="335" r:id="rId9"/>
    <p:sldId id="288" r:id="rId10"/>
    <p:sldId id="289" r:id="rId11"/>
    <p:sldId id="344" r:id="rId12"/>
    <p:sldId id="290" r:id="rId13"/>
    <p:sldId id="292" r:id="rId14"/>
    <p:sldId id="345" r:id="rId15"/>
    <p:sldId id="346" r:id="rId16"/>
    <p:sldId id="326" r:id="rId17"/>
    <p:sldId id="328" r:id="rId18"/>
    <p:sldId id="333" r:id="rId19"/>
    <p:sldId id="334" r:id="rId20"/>
    <p:sldId id="291" r:id="rId21"/>
    <p:sldId id="325" r:id="rId22"/>
    <p:sldId id="343" r:id="rId23"/>
    <p:sldId id="283" r:id="rId24"/>
    <p:sldId id="329" r:id="rId25"/>
    <p:sldId id="282" r:id="rId26"/>
    <p:sldId id="293" r:id="rId27"/>
    <p:sldId id="281" r:id="rId28"/>
    <p:sldId id="271" r:id="rId29"/>
    <p:sldId id="331" r:id="rId30"/>
    <p:sldId id="265" r:id="rId31"/>
    <p:sldId id="262" r:id="rId32"/>
    <p:sldId id="260" r:id="rId33"/>
    <p:sldId id="263" r:id="rId34"/>
    <p:sldId id="261" r:id="rId35"/>
    <p:sldId id="267" r:id="rId36"/>
    <p:sldId id="280" r:id="rId37"/>
    <p:sldId id="257" r:id="rId38"/>
    <p:sldId id="259" r:id="rId39"/>
    <p:sldId id="264" r:id="rId40"/>
    <p:sldId id="347" r:id="rId41"/>
    <p:sldId id="336" r:id="rId42"/>
    <p:sldId id="338" r:id="rId43"/>
    <p:sldId id="340" r:id="rId44"/>
    <p:sldId id="339" r:id="rId45"/>
    <p:sldId id="337" r:id="rId46"/>
    <p:sldId id="341" r:id="rId47"/>
    <p:sldId id="342" r:id="rId48"/>
    <p:sldId id="268" r:id="rId49"/>
    <p:sldId id="307" r:id="rId50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7" autoAdjust="0"/>
    <p:restoredTop sz="94660"/>
  </p:normalViewPr>
  <p:slideViewPr>
    <p:cSldViewPr>
      <p:cViewPr>
        <p:scale>
          <a:sx n="56" d="100"/>
          <a:sy n="56" d="100"/>
        </p:scale>
        <p:origin x="-1440" y="-10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2" d="100"/>
        <a:sy n="62" d="100"/>
      </p:scale>
      <p:origin x="0" y="268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9E8C48-D6C9-4310-BB62-A66FB49B0B3D}" type="datetimeFigureOut">
              <a:rPr lang="hu-HU" smtClean="0"/>
              <a:pPr/>
              <a:t>2015.08.31.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78AA6D-908A-4310-ABE2-FA154D2F07A4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2284349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8AA6D-908A-4310-ABE2-FA154D2F07A4}" type="slidenum">
              <a:rPr lang="hu-HU" smtClean="0"/>
              <a:pPr/>
              <a:t>14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2466672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A251-D10F-41AB-ACD3-A539D9480425}" type="datetimeFigureOut">
              <a:rPr lang="hu-HU" smtClean="0"/>
              <a:pPr/>
              <a:t>2015.08.31.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BA84B-1597-43C9-9549-D5DCB527B20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3241225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A251-D10F-41AB-ACD3-A539D9480425}" type="datetimeFigureOut">
              <a:rPr lang="hu-HU" smtClean="0"/>
              <a:pPr/>
              <a:t>2015.08.31.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BA84B-1597-43C9-9549-D5DCB527B20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4546885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A251-D10F-41AB-ACD3-A539D9480425}" type="datetimeFigureOut">
              <a:rPr lang="hu-HU" smtClean="0"/>
              <a:pPr/>
              <a:t>2015.08.31.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BA84B-1597-43C9-9549-D5DCB527B20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7478694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A251-D10F-41AB-ACD3-A539D9480425}" type="datetimeFigureOut">
              <a:rPr lang="hu-HU" smtClean="0"/>
              <a:pPr/>
              <a:t>2015.08.31.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BA84B-1597-43C9-9549-D5DCB527B20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40737695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A251-D10F-41AB-ACD3-A539D9480425}" type="datetimeFigureOut">
              <a:rPr lang="hu-HU" smtClean="0"/>
              <a:pPr/>
              <a:t>2015.08.31.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BA84B-1597-43C9-9549-D5DCB527B20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304135880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A251-D10F-41AB-ACD3-A539D9480425}" type="datetimeFigureOut">
              <a:rPr lang="hu-HU" smtClean="0"/>
              <a:pPr/>
              <a:t>2015.08.31.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BA84B-1597-43C9-9549-D5DCB527B20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32003700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A251-D10F-41AB-ACD3-A539D9480425}" type="datetimeFigureOut">
              <a:rPr lang="hu-HU" smtClean="0"/>
              <a:pPr/>
              <a:t>2015.08.31.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BA84B-1597-43C9-9549-D5DCB527B20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6669653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A251-D10F-41AB-ACD3-A539D9480425}" type="datetimeFigureOut">
              <a:rPr lang="hu-HU" smtClean="0"/>
              <a:pPr/>
              <a:t>2015.08.31.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BA84B-1597-43C9-9549-D5DCB527B20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20508954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A251-D10F-41AB-ACD3-A539D9480425}" type="datetimeFigureOut">
              <a:rPr lang="hu-HU" smtClean="0"/>
              <a:pPr/>
              <a:t>2015.08.31.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BA84B-1597-43C9-9549-D5DCB527B20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0466270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A251-D10F-41AB-ACD3-A539D9480425}" type="datetimeFigureOut">
              <a:rPr lang="hu-HU" smtClean="0"/>
              <a:pPr/>
              <a:t>2015.08.31.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BA84B-1597-43C9-9549-D5DCB527B20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39841375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A251-D10F-41AB-ACD3-A539D9480425}" type="datetimeFigureOut">
              <a:rPr lang="hu-HU" smtClean="0"/>
              <a:pPr/>
              <a:t>2015.08.31.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BA84B-1597-43C9-9549-D5DCB527B20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6082287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EA251-D10F-41AB-ACD3-A539D9480425}" type="datetimeFigureOut">
              <a:rPr lang="hu-HU" smtClean="0"/>
              <a:pPr/>
              <a:t>2015.08.31.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BA84B-1597-43C9-9549-D5DCB527B20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053867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rszagalbum.hu/kep.php?p=6309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kepeslaptar.vfmk.hu/t_j11/j01.html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hu.wikipedia.org/wiki/Debrecen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827584" y="1124745"/>
            <a:ext cx="7630616" cy="1944215"/>
          </a:xfrm>
        </p:spPr>
        <p:txBody>
          <a:bodyPr>
            <a:normAutofit/>
          </a:bodyPr>
          <a:lstStyle/>
          <a:p>
            <a:r>
              <a:rPr lang="hu-HU" sz="6600" spc="600" dirty="0" smtClean="0">
                <a:latin typeface="Algerian" panose="04020705040A02060702" pitchFamily="82" charset="0"/>
                <a:cs typeface="FrankRuehl" panose="020E0503060101010101" pitchFamily="34" charset="-79"/>
              </a:rPr>
              <a:t>Kiss András</a:t>
            </a:r>
            <a:br>
              <a:rPr lang="hu-HU" sz="6600" spc="600" dirty="0" smtClean="0">
                <a:latin typeface="Algerian" panose="04020705040A02060702" pitchFamily="82" charset="0"/>
                <a:cs typeface="FrankRuehl" panose="020E0503060101010101" pitchFamily="34" charset="-79"/>
              </a:rPr>
            </a:br>
            <a:r>
              <a:rPr lang="hu-HU" b="1" dirty="0" smtClean="0">
                <a:latin typeface="Adobe Fangsong Std R" pitchFamily="18" charset="-128"/>
                <a:ea typeface="Adobe Fangsong Std R" pitchFamily="18" charset="-128"/>
              </a:rPr>
              <a:t>(1933-2015</a:t>
            </a:r>
            <a:r>
              <a:rPr lang="hu-HU" b="1" dirty="0">
                <a:latin typeface="Adobe Fangsong Std R" pitchFamily="18" charset="-128"/>
                <a:ea typeface="Adobe Fangsong Std R" pitchFamily="18" charset="-128"/>
              </a:rPr>
              <a:t>)</a:t>
            </a:r>
            <a:endParaRPr lang="hu-HU" spc="600" dirty="0">
              <a:latin typeface="Adobe Fangsong Std R" pitchFamily="18" charset="-128"/>
              <a:ea typeface="Adobe Fangsong Std R" pitchFamily="18" charset="-128"/>
              <a:cs typeface="FrankRuehl" panose="020E0503060101010101" pitchFamily="34" charset="-79"/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4355976" y="3933056"/>
            <a:ext cx="4136504" cy="1752600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62500" lnSpcReduction="20000"/>
          </a:bodyPr>
          <a:lstStyle/>
          <a:p>
            <a:pPr algn="l"/>
            <a:r>
              <a:rPr lang="hu-HU" sz="4400" i="1" dirty="0">
                <a:solidFill>
                  <a:srgbClr val="C00000"/>
                </a:solidFill>
              </a:rPr>
              <a:t>„Ragyogni mindhalálig –</a:t>
            </a:r>
            <a:endParaRPr lang="hu-HU" sz="4400" dirty="0">
              <a:solidFill>
                <a:srgbClr val="C00000"/>
              </a:solidFill>
            </a:endParaRPr>
          </a:p>
          <a:p>
            <a:pPr algn="l"/>
            <a:r>
              <a:rPr lang="hu-HU" sz="4400" i="1" dirty="0">
                <a:solidFill>
                  <a:srgbClr val="C00000"/>
                </a:solidFill>
              </a:rPr>
              <a:t>Egy titkos hatalom</a:t>
            </a:r>
            <a:endParaRPr lang="hu-HU" sz="4400" dirty="0">
              <a:solidFill>
                <a:srgbClr val="C00000"/>
              </a:solidFill>
            </a:endParaRPr>
          </a:p>
          <a:p>
            <a:pPr algn="l"/>
            <a:r>
              <a:rPr lang="hu-HU" sz="4400" i="1" dirty="0">
                <a:solidFill>
                  <a:srgbClr val="C00000"/>
                </a:solidFill>
              </a:rPr>
              <a:t>Így szabta. …”</a:t>
            </a:r>
            <a:endParaRPr lang="hu-HU" sz="4400" dirty="0">
              <a:solidFill>
                <a:srgbClr val="C00000"/>
              </a:solidFill>
            </a:endParaRPr>
          </a:p>
          <a:p>
            <a:pPr algn="r"/>
            <a:r>
              <a:rPr lang="hu-HU" sz="4400" i="1" dirty="0">
                <a:solidFill>
                  <a:srgbClr val="C00000"/>
                </a:solidFill>
              </a:rPr>
              <a:t>(</a:t>
            </a:r>
            <a:r>
              <a:rPr lang="hu-HU" sz="4400" dirty="0">
                <a:solidFill>
                  <a:srgbClr val="C00000"/>
                </a:solidFill>
              </a:rPr>
              <a:t>Tóth Árpád</a:t>
            </a:r>
            <a:r>
              <a:rPr lang="hu-HU" sz="4400" dirty="0">
                <a:solidFill>
                  <a:schemeClr val="tx1"/>
                </a:solidFill>
              </a:rPr>
              <a:t>)</a:t>
            </a:r>
          </a:p>
          <a:p>
            <a:endParaRPr lang="hu-HU" sz="4400" b="1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346373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40" y="548680"/>
            <a:ext cx="8924059" cy="5976664"/>
          </a:xfrm>
        </p:spPr>
      </p:pic>
    </p:spTree>
    <p:extLst>
      <p:ext uri="{BB962C8B-B14F-4D97-AF65-F5344CB8AC3E}">
        <p14:creationId xmlns="" xmlns:p14="http://schemas.microsoft.com/office/powerpoint/2010/main" val="12580060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 anchor="ctr"/>
          <a:lstStyle/>
          <a:p>
            <a:pPr marL="0" indent="0" algn="ctr">
              <a:lnSpc>
                <a:spcPct val="150000"/>
              </a:lnSpc>
              <a:buNone/>
            </a:pPr>
            <a:r>
              <a:rPr lang="hu-HU" sz="3600" spc="300" dirty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Életének 83. évében </a:t>
            </a:r>
            <a:r>
              <a:rPr lang="hu-HU" sz="3600" spc="30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elhunyt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hu-HU" sz="3600" spc="30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 </a:t>
            </a:r>
            <a:r>
              <a:rPr lang="hu-HU" sz="3600" spc="300" dirty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Kiss András matematika – fizika szakos tanár úr, a Diósgyőri Gimnázium nyugalmazott </a:t>
            </a:r>
            <a:r>
              <a:rPr lang="hu-HU" sz="3600" spc="30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igazgatóhelyettese.</a:t>
            </a:r>
            <a:endParaRPr lang="hu-HU" sz="3600" spc="300" dirty="0"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  <a:p>
            <a:endParaRPr lang="hu-HU" spc="300" dirty="0"/>
          </a:p>
        </p:txBody>
      </p:sp>
    </p:spTree>
    <p:extLst>
      <p:ext uri="{BB962C8B-B14F-4D97-AF65-F5344CB8AC3E}">
        <p14:creationId xmlns="" xmlns:p14="http://schemas.microsoft.com/office/powerpoint/2010/main" val="31372501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6000">
        <p:fade/>
      </p:transition>
    </mc:Choice>
    <mc:Fallback>
      <p:transition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20500"/>
            <a:ext cx="7560840" cy="5663331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hu-HU" sz="3600" b="1" spc="300" dirty="0" smtClean="0">
                <a:solidFill>
                  <a:srgbClr val="C00000"/>
                </a:solidFill>
              </a:rPr>
              <a:t>Jászkiséren született 1933-ban</a:t>
            </a:r>
            <a:endParaRPr lang="hu-HU" sz="3600" b="1" spc="300" dirty="0">
              <a:solidFill>
                <a:srgbClr val="C00000"/>
              </a:solidFill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323528" y="5949280"/>
            <a:ext cx="4572000" cy="646331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hu-HU" u="sng" dirty="0">
                <a:hlinkClick r:id="rId3"/>
              </a:rPr>
              <a:t>http://www.orszagalbum.hu/kep.php?p=6309</a:t>
            </a:r>
            <a:endParaRPr lang="hu-HU" dirty="0"/>
          </a:p>
          <a:p>
            <a:r>
              <a:rPr lang="hu-HU" dirty="0"/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3449342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57400"/>
            <a:ext cx="8400932" cy="5400600"/>
          </a:xfrm>
        </p:spPr>
      </p:pic>
      <p:sp>
        <p:nvSpPr>
          <p:cNvPr id="6" name="Téglalap 5"/>
          <p:cNvSpPr/>
          <p:nvPr/>
        </p:nvSpPr>
        <p:spPr>
          <a:xfrm>
            <a:off x="4283968" y="6093296"/>
            <a:ext cx="41924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u="sng" dirty="0">
                <a:hlinkClick r:id="rId3"/>
              </a:rPr>
              <a:t>http://kepeslaptar.vfmk.hu/t_j11/j01.html</a:t>
            </a:r>
            <a:r>
              <a:rPr lang="hu-HU" dirty="0"/>
              <a:t> </a:t>
            </a:r>
          </a:p>
        </p:txBody>
      </p:sp>
      <p:sp>
        <p:nvSpPr>
          <p:cNvPr id="5" name="Cím 1"/>
          <p:cNvSpPr>
            <a:spLocks noGrp="1"/>
          </p:cNvSpPr>
          <p:nvPr>
            <p:ph type="title"/>
          </p:nvPr>
        </p:nvSpPr>
        <p:spPr>
          <a:xfrm rot="10800000" flipV="1">
            <a:off x="323528" y="188640"/>
            <a:ext cx="8316416" cy="1403484"/>
          </a:xfrm>
        </p:spPr>
        <p:txBody>
          <a:bodyPr>
            <a:normAutofit fontScale="90000"/>
          </a:bodyPr>
          <a:lstStyle/>
          <a:p>
            <a:r>
              <a:rPr lang="hu-HU" sz="4000" b="1" dirty="0" smtClean="0">
                <a:solidFill>
                  <a:srgbClr val="C00000"/>
                </a:solidFill>
              </a:rPr>
              <a:t>Jászkiséri képek: a református templom és a református általános iskola</a:t>
            </a:r>
            <a:endParaRPr lang="hu-HU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693209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600" b="1" spc="300" dirty="0" smtClean="0">
                <a:solidFill>
                  <a:srgbClr val="C00000"/>
                </a:solidFill>
              </a:rPr>
              <a:t>A jászapáti gimnázium (1947-1951) </a:t>
            </a:r>
            <a:endParaRPr lang="hu-HU" sz="3600" b="1" spc="300" dirty="0">
              <a:solidFill>
                <a:srgbClr val="C00000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268760"/>
            <a:ext cx="5832648" cy="5325462"/>
          </a:xfrm>
        </p:spPr>
      </p:pic>
      <p:sp>
        <p:nvSpPr>
          <p:cNvPr id="5" name="Téglalap 4"/>
          <p:cNvSpPr/>
          <p:nvPr/>
        </p:nvSpPr>
        <p:spPr>
          <a:xfrm>
            <a:off x="4697095" y="6381328"/>
            <a:ext cx="4517583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hu-HU" dirty="0"/>
              <a:t>http://www.panoramio.com/photo/56667370</a:t>
            </a:r>
          </a:p>
        </p:txBody>
      </p:sp>
    </p:spTree>
    <p:extLst>
      <p:ext uri="{BB962C8B-B14F-4D97-AF65-F5344CB8AC3E}">
        <p14:creationId xmlns="" xmlns:p14="http://schemas.microsoft.com/office/powerpoint/2010/main" val="31375345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1556792"/>
          </a:xfrm>
        </p:spPr>
        <p:txBody>
          <a:bodyPr>
            <a:normAutofit/>
          </a:bodyPr>
          <a:lstStyle/>
          <a:p>
            <a:r>
              <a:rPr lang="hu-HU" sz="3200" b="1" dirty="0" smtClean="0">
                <a:solidFill>
                  <a:srgbClr val="C00000"/>
                </a:solidFill>
              </a:rPr>
              <a:t>Egyetemi </a:t>
            </a:r>
            <a:r>
              <a:rPr lang="hu-HU" sz="3200" b="1" dirty="0">
                <a:solidFill>
                  <a:srgbClr val="C00000"/>
                </a:solidFill>
              </a:rPr>
              <a:t>tanulmányok </a:t>
            </a:r>
            <a:r>
              <a:rPr lang="hu-HU" sz="3200" b="1" dirty="0" smtClean="0">
                <a:solidFill>
                  <a:srgbClr val="C00000"/>
                </a:solidFill>
              </a:rPr>
              <a:t>1951-1956  között </a:t>
            </a:r>
            <a:br>
              <a:rPr lang="hu-HU" sz="3200" b="1" dirty="0" smtClean="0">
                <a:solidFill>
                  <a:srgbClr val="C00000"/>
                </a:solidFill>
              </a:rPr>
            </a:br>
            <a:r>
              <a:rPr lang="hu-HU" sz="3200" b="1" dirty="0" smtClean="0">
                <a:solidFill>
                  <a:srgbClr val="C00000"/>
                </a:solidFill>
              </a:rPr>
              <a:t>a  debreceni Kossuth Lajos Tudományegyetemen</a:t>
            </a:r>
            <a:endParaRPr lang="hu-HU" sz="3200" b="1" dirty="0">
              <a:solidFill>
                <a:srgbClr val="C00000"/>
              </a:solidFill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828" y="1628800"/>
            <a:ext cx="6298341" cy="4723756"/>
          </a:xfrm>
        </p:spPr>
      </p:pic>
      <p:sp>
        <p:nvSpPr>
          <p:cNvPr id="3" name="Téglalap 2"/>
          <p:cNvSpPr/>
          <p:nvPr/>
        </p:nvSpPr>
        <p:spPr>
          <a:xfrm>
            <a:off x="3851920" y="5939988"/>
            <a:ext cx="3934731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hu-HU" u="sng" dirty="0">
                <a:hlinkClick r:id="rId3"/>
              </a:rPr>
              <a:t>https://hu.wikipedia.org/wiki/Debrecen</a:t>
            </a:r>
            <a:endParaRPr lang="hu-HU" dirty="0"/>
          </a:p>
        </p:txBody>
      </p:sp>
    </p:spTree>
    <p:extLst>
      <p:ext uri="{BB962C8B-B14F-4D97-AF65-F5344CB8AC3E}">
        <p14:creationId xmlns="" xmlns:p14="http://schemas.microsoft.com/office/powerpoint/2010/main" val="13502198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dirty="0" smtClean="0">
                <a:solidFill>
                  <a:srgbClr val="C00000"/>
                </a:solidFill>
              </a:rPr>
              <a:t>A KLTE Benczúr Kollégiuma</a:t>
            </a:r>
            <a:endParaRPr lang="hu-HU" sz="3200" b="1" dirty="0">
              <a:solidFill>
                <a:srgbClr val="C00000"/>
              </a:solidFill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412776"/>
            <a:ext cx="6840760" cy="5130570"/>
          </a:xfrm>
        </p:spPr>
      </p:pic>
      <p:sp>
        <p:nvSpPr>
          <p:cNvPr id="4" name="Téglalap 3"/>
          <p:cNvSpPr/>
          <p:nvPr/>
        </p:nvSpPr>
        <p:spPr>
          <a:xfrm>
            <a:off x="4355976" y="6237312"/>
            <a:ext cx="4400564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hu-HU" i="1" dirty="0" smtClean="0"/>
              <a:t>http://www.panoramio.com/photo/2111416</a:t>
            </a:r>
            <a:endParaRPr lang="hu-HU" i="1" dirty="0"/>
          </a:p>
        </p:txBody>
      </p:sp>
    </p:spTree>
    <p:extLst>
      <p:ext uri="{BB962C8B-B14F-4D97-AF65-F5344CB8AC3E}">
        <p14:creationId xmlns="" xmlns:p14="http://schemas.microsoft.com/office/powerpoint/2010/main" val="17666843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b="1" spc="300" dirty="0">
                <a:solidFill>
                  <a:srgbClr val="C00000"/>
                </a:solidFill>
              </a:rPr>
              <a:t>Pályáját a </a:t>
            </a:r>
            <a:r>
              <a:rPr lang="hu-HU" sz="3600" b="1" spc="300" dirty="0" err="1">
                <a:solidFill>
                  <a:srgbClr val="C00000"/>
                </a:solidFill>
              </a:rPr>
              <a:t>kenderesi</a:t>
            </a:r>
            <a:r>
              <a:rPr lang="hu-HU" sz="3600" b="1" spc="300" dirty="0">
                <a:solidFill>
                  <a:srgbClr val="C00000"/>
                </a:solidFill>
              </a:rPr>
              <a:t> általános iskolában kezdte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78669"/>
            <a:ext cx="7272808" cy="5454606"/>
          </a:xfrm>
        </p:spPr>
      </p:pic>
      <p:sp>
        <p:nvSpPr>
          <p:cNvPr id="5" name="Téglalap 4"/>
          <p:cNvSpPr/>
          <p:nvPr/>
        </p:nvSpPr>
        <p:spPr>
          <a:xfrm>
            <a:off x="3419872" y="6124853"/>
            <a:ext cx="4572000" cy="646331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hu-HU" dirty="0"/>
              <a:t>http://www.hotdog.hu/csavarogjunkkishazankban/jasz-nagykun-szolnok-megye/kenderes</a:t>
            </a:r>
          </a:p>
        </p:txBody>
      </p:sp>
    </p:spTree>
    <p:extLst>
      <p:ext uri="{BB962C8B-B14F-4D97-AF65-F5344CB8AC3E}">
        <p14:creationId xmlns="" xmlns:p14="http://schemas.microsoft.com/office/powerpoint/2010/main" val="18422411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18158"/>
            <a:ext cx="8229600" cy="1394617"/>
          </a:xfrm>
        </p:spPr>
        <p:txBody>
          <a:bodyPr>
            <a:noAutofit/>
          </a:bodyPr>
          <a:lstStyle/>
          <a:p>
            <a:r>
              <a:rPr lang="hu-HU" sz="3200" b="1" dirty="0" smtClean="0">
                <a:solidFill>
                  <a:srgbClr val="C00000"/>
                </a:solidFill>
              </a:rPr>
              <a:t>1957-től 1962-ig a Táncsics téri általános Iskolában tanított</a:t>
            </a:r>
            <a:endParaRPr lang="hu-HU" sz="3200" b="1" dirty="0">
              <a:solidFill>
                <a:srgbClr val="C00000"/>
              </a:solidFill>
            </a:endParaRPr>
          </a:p>
        </p:txBody>
      </p:sp>
      <p:pic>
        <p:nvPicPr>
          <p:cNvPr id="9" name="Tartalom helye 8" descr="Diósgyőr, volt ref. iskola, ma  a templom rész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196752"/>
            <a:ext cx="6912768" cy="4912340"/>
          </a:xfrm>
        </p:spPr>
      </p:pic>
      <p:sp>
        <p:nvSpPr>
          <p:cNvPr id="10" name="Téglalap 9"/>
          <p:cNvSpPr/>
          <p:nvPr/>
        </p:nvSpPr>
        <p:spPr>
          <a:xfrm>
            <a:off x="3428256" y="6389712"/>
            <a:ext cx="5435334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hu-HU" i="1" dirty="0" smtClean="0">
                <a:solidFill>
                  <a:srgbClr val="FF0000"/>
                </a:solidFill>
              </a:rPr>
              <a:t>A felvételt </a:t>
            </a:r>
            <a:r>
              <a:rPr lang="hu-HU" i="1" dirty="0" err="1" smtClean="0">
                <a:solidFill>
                  <a:srgbClr val="FF0000"/>
                </a:solidFill>
              </a:rPr>
              <a:t>Kovacsik</a:t>
            </a:r>
            <a:r>
              <a:rPr lang="hu-HU" i="1" dirty="0" smtClean="0">
                <a:solidFill>
                  <a:srgbClr val="FF0000"/>
                </a:solidFill>
              </a:rPr>
              <a:t> Sándor bocsátotta rendelkezésünkre</a:t>
            </a:r>
            <a:endParaRPr lang="hu-HU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47129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84976" cy="922114"/>
          </a:xfrm>
        </p:spPr>
        <p:txBody>
          <a:bodyPr>
            <a:noAutofit/>
          </a:bodyPr>
          <a:lstStyle/>
          <a:p>
            <a:r>
              <a:rPr lang="hu-HU" sz="3600" b="1" dirty="0">
                <a:solidFill>
                  <a:srgbClr val="C00000"/>
                </a:solidFill>
              </a:rPr>
              <a:t>Az egykori 23. Sz. Általános Iskola </a:t>
            </a:r>
            <a:r>
              <a:rPr lang="hu-HU" sz="3600" b="1" dirty="0" smtClean="0">
                <a:solidFill>
                  <a:srgbClr val="C00000"/>
                </a:solidFill>
              </a:rPr>
              <a:t>épülete ma</a:t>
            </a:r>
            <a:endParaRPr lang="hu-HU" sz="3600" b="1" dirty="0">
              <a:solidFill>
                <a:srgbClr val="C00000"/>
              </a:solidFill>
            </a:endParaRPr>
          </a:p>
        </p:txBody>
      </p:sp>
      <p:pic>
        <p:nvPicPr>
          <p:cNvPr id="4" name="Tartalom helye 3" descr="Diósgyőr, volt ref. ált. iskola 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124744"/>
            <a:ext cx="6905740" cy="5179305"/>
          </a:xfrm>
        </p:spPr>
      </p:pic>
      <p:sp>
        <p:nvSpPr>
          <p:cNvPr id="5" name="Téglalap 4"/>
          <p:cNvSpPr/>
          <p:nvPr/>
        </p:nvSpPr>
        <p:spPr>
          <a:xfrm>
            <a:off x="4283968" y="5877272"/>
            <a:ext cx="3649525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hu-HU" i="1" dirty="0" smtClean="0">
                <a:solidFill>
                  <a:srgbClr val="FF0000"/>
                </a:solidFill>
              </a:rPr>
              <a:t>A felvételt </a:t>
            </a:r>
            <a:r>
              <a:rPr lang="hu-HU" i="1" dirty="0" err="1" smtClean="0">
                <a:solidFill>
                  <a:srgbClr val="FF0000"/>
                </a:solidFill>
              </a:rPr>
              <a:t>Kovacsik</a:t>
            </a:r>
            <a:r>
              <a:rPr lang="hu-HU" i="1" dirty="0" smtClean="0">
                <a:solidFill>
                  <a:srgbClr val="FF0000"/>
                </a:solidFill>
              </a:rPr>
              <a:t> Sándor készítette</a:t>
            </a:r>
            <a:endParaRPr lang="hu-HU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8138813" cy="6272113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7504" y="5373216"/>
            <a:ext cx="9165704" cy="1143000"/>
          </a:xfrm>
        </p:spPr>
        <p:txBody>
          <a:bodyPr>
            <a:normAutofit/>
          </a:bodyPr>
          <a:lstStyle/>
          <a:p>
            <a:r>
              <a:rPr lang="hu-HU" b="1" i="1" dirty="0" smtClean="0">
                <a:solidFill>
                  <a:srgbClr val="C00000"/>
                </a:solidFill>
              </a:rPr>
              <a:t>Iskolánk tanára volt 1962-től </a:t>
            </a:r>
            <a:r>
              <a:rPr lang="hu-HU" b="1" i="1" dirty="0">
                <a:solidFill>
                  <a:srgbClr val="C00000"/>
                </a:solidFill>
              </a:rPr>
              <a:t>1993-ig </a:t>
            </a:r>
          </a:p>
        </p:txBody>
      </p:sp>
    </p:spTree>
    <p:extLst>
      <p:ext uri="{BB962C8B-B14F-4D97-AF65-F5344CB8AC3E}">
        <p14:creationId xmlns="" xmlns:p14="http://schemas.microsoft.com/office/powerpoint/2010/main" val="26266792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artalom hely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202" y="404664"/>
            <a:ext cx="4431351" cy="6264696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716016" y="3392996"/>
            <a:ext cx="4248472" cy="2988332"/>
          </a:xfrm>
        </p:spPr>
        <p:txBody>
          <a:bodyPr>
            <a:normAutofit/>
          </a:bodyPr>
          <a:lstStyle/>
          <a:p>
            <a:r>
              <a:rPr lang="hu-HU" b="1" i="1" spc="300" dirty="0">
                <a:solidFill>
                  <a:schemeClr val="accent1">
                    <a:lumMod val="75000"/>
                  </a:schemeClr>
                </a:solidFill>
                <a:latin typeface="Century Schoolbook" panose="02040604050505020304" pitchFamily="18" charset="0"/>
              </a:rPr>
              <a:t>Emlékképek</a:t>
            </a:r>
            <a:r>
              <a:rPr lang="hu-HU" b="1" i="1" spc="300" dirty="0" smtClean="0">
                <a:solidFill>
                  <a:schemeClr val="accent1">
                    <a:lumMod val="75000"/>
                  </a:schemeClr>
                </a:solidFill>
                <a:latin typeface="Century Schoolbook" panose="02040604050505020304" pitchFamily="18" charset="0"/>
              </a:rPr>
              <a:t> </a:t>
            </a:r>
            <a:br>
              <a:rPr lang="hu-HU" b="1" i="1" spc="300" dirty="0" smtClean="0">
                <a:solidFill>
                  <a:schemeClr val="accent1">
                    <a:lumMod val="75000"/>
                  </a:schemeClr>
                </a:solidFill>
                <a:latin typeface="Century Schoolbook" panose="02040604050505020304" pitchFamily="18" charset="0"/>
              </a:rPr>
            </a:br>
            <a:r>
              <a:rPr lang="hu-HU" b="1" i="1" spc="300" dirty="0" smtClean="0">
                <a:solidFill>
                  <a:schemeClr val="accent1">
                    <a:lumMod val="75000"/>
                  </a:schemeClr>
                </a:solidFill>
                <a:latin typeface="Century Schoolbook" panose="02040604050505020304" pitchFamily="18" charset="0"/>
              </a:rPr>
              <a:t>a </a:t>
            </a:r>
            <a:r>
              <a:rPr lang="hu-HU" b="1" i="1" spc="300" dirty="0" err="1" smtClean="0">
                <a:solidFill>
                  <a:schemeClr val="accent1">
                    <a:lumMod val="75000"/>
                  </a:schemeClr>
                </a:solidFill>
                <a:latin typeface="Century Schoolbook" panose="02040604050505020304" pitchFamily="18" charset="0"/>
              </a:rPr>
              <a:t>kiliános</a:t>
            </a:r>
            <a:r>
              <a:rPr lang="hu-HU" b="1" i="1" spc="300" dirty="0" smtClean="0">
                <a:solidFill>
                  <a:schemeClr val="accent1">
                    <a:lumMod val="75000"/>
                  </a:schemeClr>
                </a:solidFill>
                <a:latin typeface="Century Schoolbook" panose="02040604050505020304" pitchFamily="18" charset="0"/>
              </a:rPr>
              <a:t> évekből</a:t>
            </a:r>
            <a:endParaRPr lang="hu-HU" b="1" i="1" spc="300" dirty="0">
              <a:solidFill>
                <a:schemeClr val="accent1">
                  <a:lumMod val="75000"/>
                </a:schemeClr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90699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 descr="tanárikar1962_számozott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948533" y="692696"/>
            <a:ext cx="7200800" cy="4631583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hu-HU" sz="2400" b="1" spc="300" dirty="0" smtClean="0">
                <a:solidFill>
                  <a:srgbClr val="C00000"/>
                </a:solidFill>
              </a:rPr>
              <a:t>A nevelőtestület 1962-ben</a:t>
            </a:r>
            <a:endParaRPr lang="hu-HU" sz="2400" b="1" spc="300" dirty="0">
              <a:solidFill>
                <a:srgbClr val="C00000"/>
              </a:solidFill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624497" y="5012942"/>
            <a:ext cx="7848872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hu-HU" sz="1600" b="1" i="1" dirty="0" smtClean="0"/>
              <a:t>1. </a:t>
            </a:r>
            <a:r>
              <a:rPr lang="hu-HU" sz="1600" i="1" dirty="0" smtClean="0"/>
              <a:t>Szabó </a:t>
            </a:r>
            <a:r>
              <a:rPr lang="hu-HU" sz="1600" i="1" dirty="0"/>
              <a:t>Gyuláné, </a:t>
            </a:r>
            <a:r>
              <a:rPr lang="hu-HU" sz="1600" b="1" i="1" dirty="0"/>
              <a:t>2.</a:t>
            </a:r>
            <a:r>
              <a:rPr lang="hu-HU" sz="1600" i="1" dirty="0"/>
              <a:t> Sólyom Dezsőné, </a:t>
            </a:r>
            <a:r>
              <a:rPr lang="hu-HU" sz="1600" b="1" i="1" dirty="0"/>
              <a:t>3.</a:t>
            </a:r>
            <a:r>
              <a:rPr lang="hu-HU" sz="1600" i="1" dirty="0"/>
              <a:t> </a:t>
            </a:r>
            <a:r>
              <a:rPr lang="hu-HU" sz="1600" i="1" dirty="0" smtClean="0"/>
              <a:t>Dr</a:t>
            </a:r>
            <a:r>
              <a:rPr lang="hu-HU" sz="1600" i="1" dirty="0"/>
              <a:t>. Földesi Istvánné, </a:t>
            </a:r>
            <a:r>
              <a:rPr lang="hu-HU" sz="1600" b="1" i="1" dirty="0"/>
              <a:t>4.</a:t>
            </a:r>
            <a:r>
              <a:rPr lang="hu-HU" sz="1600" i="1" dirty="0"/>
              <a:t> Kamarás Istvánné</a:t>
            </a:r>
            <a:r>
              <a:rPr lang="hu-HU" sz="1600" i="1" dirty="0" smtClean="0"/>
              <a:t>,</a:t>
            </a:r>
          </a:p>
          <a:p>
            <a:pPr algn="just"/>
            <a:r>
              <a:rPr lang="hu-HU" sz="1600" i="1" dirty="0" smtClean="0"/>
              <a:t> </a:t>
            </a:r>
            <a:r>
              <a:rPr lang="hu-HU" sz="1600" b="1" i="1" dirty="0"/>
              <a:t>5.</a:t>
            </a:r>
            <a:r>
              <a:rPr lang="hu-HU" sz="1600" i="1" dirty="0"/>
              <a:t> Molnár Róza, </a:t>
            </a:r>
            <a:r>
              <a:rPr lang="hu-HU" sz="1600" b="1" i="1" dirty="0"/>
              <a:t>6.</a:t>
            </a:r>
            <a:r>
              <a:rPr lang="hu-HU" sz="1600" i="1" dirty="0"/>
              <a:t> Gazsó Lászlóné, </a:t>
            </a:r>
            <a:r>
              <a:rPr lang="hu-HU" sz="1600" b="1" i="1" dirty="0"/>
              <a:t>7.</a:t>
            </a:r>
            <a:r>
              <a:rPr lang="hu-HU" sz="1600" i="1" dirty="0"/>
              <a:t> Dr. </a:t>
            </a:r>
            <a:r>
              <a:rPr lang="hu-HU" sz="1600" i="1" dirty="0" err="1"/>
              <a:t>Peja</a:t>
            </a:r>
            <a:r>
              <a:rPr lang="hu-HU" sz="1600" i="1" dirty="0"/>
              <a:t> Győző, </a:t>
            </a:r>
            <a:r>
              <a:rPr lang="hu-HU" sz="1600" b="1" i="1" dirty="0"/>
              <a:t>8.</a:t>
            </a:r>
            <a:r>
              <a:rPr lang="hu-HU" sz="1600" i="1" dirty="0"/>
              <a:t> </a:t>
            </a:r>
            <a:r>
              <a:rPr lang="hu-HU" sz="1600" i="1" dirty="0" smtClean="0"/>
              <a:t>Bogdán </a:t>
            </a:r>
            <a:r>
              <a:rPr lang="hu-HU" sz="1600" i="1" dirty="0"/>
              <a:t>Anna, </a:t>
            </a:r>
            <a:r>
              <a:rPr lang="hu-HU" sz="1600" b="1" i="1" dirty="0"/>
              <a:t>9.</a:t>
            </a:r>
            <a:r>
              <a:rPr lang="hu-HU" sz="1600" i="1" dirty="0"/>
              <a:t> </a:t>
            </a:r>
            <a:r>
              <a:rPr lang="hu-HU" sz="1600" i="1" dirty="0" err="1"/>
              <a:t>Radits</a:t>
            </a:r>
            <a:r>
              <a:rPr lang="hu-HU" sz="1600" i="1" dirty="0"/>
              <a:t> Erzsébet, </a:t>
            </a:r>
            <a:r>
              <a:rPr lang="hu-HU" sz="1600" i="1" dirty="0" smtClean="0"/>
              <a:t> </a:t>
            </a:r>
          </a:p>
          <a:p>
            <a:pPr algn="just"/>
            <a:r>
              <a:rPr lang="hu-HU" sz="1600" b="1" i="1" dirty="0"/>
              <a:t>10.</a:t>
            </a:r>
            <a:r>
              <a:rPr lang="hu-HU" sz="1600" i="1" dirty="0"/>
              <a:t> Demeter Gyula, </a:t>
            </a:r>
            <a:r>
              <a:rPr lang="hu-HU" sz="1600" b="1" i="1" dirty="0"/>
              <a:t>11.</a:t>
            </a:r>
            <a:r>
              <a:rPr lang="hu-HU" sz="1600" i="1" dirty="0"/>
              <a:t> Németh Lívia, </a:t>
            </a:r>
            <a:r>
              <a:rPr lang="hu-HU" sz="1600" b="1" i="1" dirty="0"/>
              <a:t>12.</a:t>
            </a:r>
            <a:r>
              <a:rPr lang="hu-HU" sz="1600" i="1" dirty="0"/>
              <a:t> Kiss Ibolya, </a:t>
            </a:r>
            <a:r>
              <a:rPr lang="hu-HU" sz="1600" b="1" i="1" dirty="0"/>
              <a:t>13.</a:t>
            </a:r>
            <a:r>
              <a:rPr lang="hu-HU" sz="1600" i="1" dirty="0"/>
              <a:t> Dr. </a:t>
            </a:r>
            <a:r>
              <a:rPr lang="hu-HU" sz="1600" i="1" dirty="0" err="1"/>
              <a:t>Kiséry</a:t>
            </a:r>
            <a:r>
              <a:rPr lang="hu-HU" sz="1600" i="1" dirty="0"/>
              <a:t> László, </a:t>
            </a:r>
            <a:r>
              <a:rPr lang="hu-HU" sz="1600" b="1" i="1" dirty="0"/>
              <a:t>14.</a:t>
            </a:r>
            <a:r>
              <a:rPr lang="hu-HU" sz="1600" i="1" dirty="0"/>
              <a:t> Bánk László</a:t>
            </a:r>
            <a:r>
              <a:rPr lang="hu-HU" sz="1600" i="1" dirty="0" smtClean="0"/>
              <a:t>, </a:t>
            </a:r>
            <a:r>
              <a:rPr lang="hu-HU" sz="1600" b="1" i="1" dirty="0"/>
              <a:t>15. </a:t>
            </a:r>
            <a:r>
              <a:rPr lang="hu-HU" sz="1600" i="1" dirty="0"/>
              <a:t>?, </a:t>
            </a:r>
            <a:r>
              <a:rPr lang="hu-HU" sz="1600" b="1" i="1" dirty="0" smtClean="0"/>
              <a:t>16.</a:t>
            </a:r>
            <a:r>
              <a:rPr lang="hu-HU" sz="1600" i="1" dirty="0" smtClean="0"/>
              <a:t> </a:t>
            </a:r>
            <a:r>
              <a:rPr lang="hu-HU" sz="1600" i="1" dirty="0" err="1"/>
              <a:t>Mohila</a:t>
            </a:r>
            <a:r>
              <a:rPr lang="hu-HU" sz="1600" i="1" dirty="0"/>
              <a:t> Károly, </a:t>
            </a:r>
            <a:r>
              <a:rPr lang="hu-HU" sz="1600" b="1" i="1" dirty="0"/>
              <a:t>17.</a:t>
            </a:r>
            <a:r>
              <a:rPr lang="hu-HU" sz="1600" i="1" dirty="0"/>
              <a:t> </a:t>
            </a:r>
            <a:r>
              <a:rPr lang="hu-HU" sz="1600" i="1" dirty="0" smtClean="0"/>
              <a:t>Tóth Kálmán, </a:t>
            </a:r>
            <a:r>
              <a:rPr lang="hu-HU" sz="1600" b="1" i="1" dirty="0" smtClean="0"/>
              <a:t>18. </a:t>
            </a:r>
            <a:r>
              <a:rPr lang="hu-HU" sz="1600" i="1" dirty="0"/>
              <a:t>Szegedi Győző, </a:t>
            </a:r>
            <a:r>
              <a:rPr lang="hu-HU" sz="1600" b="1" i="1" dirty="0" smtClean="0"/>
              <a:t>19</a:t>
            </a:r>
            <a:r>
              <a:rPr lang="hu-HU" sz="1600" b="1" i="1" dirty="0"/>
              <a:t>.</a:t>
            </a:r>
            <a:r>
              <a:rPr lang="hu-HU" sz="1600" i="1" dirty="0"/>
              <a:t> </a:t>
            </a:r>
            <a:r>
              <a:rPr lang="hu-HU" sz="1600" b="1" i="1" dirty="0">
                <a:solidFill>
                  <a:srgbClr val="FF0000"/>
                </a:solidFill>
              </a:rPr>
              <a:t>Kiss András</a:t>
            </a:r>
            <a:r>
              <a:rPr lang="hu-HU" sz="1600" i="1" dirty="0"/>
              <a:t>, </a:t>
            </a:r>
            <a:r>
              <a:rPr lang="hu-HU" sz="1600" b="1" i="1" dirty="0"/>
              <a:t>20.</a:t>
            </a:r>
            <a:r>
              <a:rPr lang="hu-HU" sz="1600" i="1" dirty="0"/>
              <a:t> Fábián </a:t>
            </a:r>
            <a:r>
              <a:rPr lang="hu-HU" sz="1600" i="1" dirty="0" smtClean="0"/>
              <a:t>Endre, </a:t>
            </a:r>
            <a:r>
              <a:rPr lang="hu-HU" sz="1600" b="1" i="1" dirty="0"/>
              <a:t>21.</a:t>
            </a:r>
            <a:r>
              <a:rPr lang="hu-HU" sz="1600" i="1" dirty="0"/>
              <a:t> </a:t>
            </a:r>
            <a:r>
              <a:rPr lang="hu-HU" sz="1600" i="1" dirty="0" err="1" smtClean="0"/>
              <a:t>Gárdus</a:t>
            </a:r>
            <a:r>
              <a:rPr lang="hu-HU" sz="1600" i="1" dirty="0" smtClean="0"/>
              <a:t> </a:t>
            </a:r>
            <a:r>
              <a:rPr lang="hu-HU" sz="1600" i="1" dirty="0"/>
              <a:t>János</a:t>
            </a:r>
            <a:r>
              <a:rPr lang="hu-HU" sz="1600" i="1" dirty="0" smtClean="0"/>
              <a:t>, </a:t>
            </a:r>
            <a:r>
              <a:rPr lang="hu-HU" sz="1600" b="1" i="1" dirty="0" smtClean="0"/>
              <a:t>22</a:t>
            </a:r>
            <a:r>
              <a:rPr lang="hu-HU" sz="1600" b="1" i="1" dirty="0"/>
              <a:t>.</a:t>
            </a:r>
            <a:r>
              <a:rPr lang="hu-HU" sz="1600" i="1" dirty="0"/>
              <a:t> Módis Árpádné, </a:t>
            </a:r>
            <a:r>
              <a:rPr lang="hu-HU" sz="1600" b="1" i="1" dirty="0"/>
              <a:t>23.</a:t>
            </a:r>
            <a:r>
              <a:rPr lang="hu-HU" sz="1600" i="1" dirty="0"/>
              <a:t> Kun Lajos, </a:t>
            </a:r>
            <a:r>
              <a:rPr lang="hu-HU" sz="1600" b="1" i="1" dirty="0"/>
              <a:t>24</a:t>
            </a:r>
            <a:r>
              <a:rPr lang="hu-HU" sz="1600" b="1" i="1" dirty="0" smtClean="0"/>
              <a:t>. </a:t>
            </a:r>
            <a:r>
              <a:rPr lang="hu-HU" sz="1600" i="1" dirty="0" smtClean="0"/>
              <a:t>Módis Árpád, </a:t>
            </a:r>
            <a:r>
              <a:rPr lang="hu-HU" sz="1600" b="1" i="1" dirty="0"/>
              <a:t>25.</a:t>
            </a:r>
            <a:r>
              <a:rPr lang="hu-HU" sz="1600" i="1" dirty="0"/>
              <a:t> Nádasdy Irén</a:t>
            </a:r>
            <a:r>
              <a:rPr lang="hu-HU" sz="1600" i="1" dirty="0" smtClean="0"/>
              <a:t>, </a:t>
            </a:r>
            <a:r>
              <a:rPr lang="hu-HU" sz="1600" b="1" i="1" dirty="0" smtClean="0"/>
              <a:t>26</a:t>
            </a:r>
            <a:r>
              <a:rPr lang="hu-HU" sz="1600" b="1" i="1" dirty="0"/>
              <a:t>.</a:t>
            </a:r>
            <a:r>
              <a:rPr lang="hu-HU" sz="1600" i="1" dirty="0"/>
              <a:t> Kamarás István</a:t>
            </a:r>
            <a:r>
              <a:rPr lang="hu-HU" sz="1600" i="1" dirty="0" smtClean="0"/>
              <a:t>,  </a:t>
            </a:r>
            <a:r>
              <a:rPr lang="hu-HU" sz="1600" b="1" i="1" dirty="0"/>
              <a:t>27.</a:t>
            </a:r>
            <a:r>
              <a:rPr lang="hu-HU" sz="1600" i="1" dirty="0"/>
              <a:t> </a:t>
            </a:r>
            <a:r>
              <a:rPr lang="hu-HU" sz="1600" i="1" dirty="0" err="1"/>
              <a:t>Szalóky</a:t>
            </a:r>
            <a:r>
              <a:rPr lang="hu-HU" sz="1600" i="1" dirty="0"/>
              <a:t> Károly, </a:t>
            </a:r>
            <a:r>
              <a:rPr lang="hu-HU" sz="1600" b="1" i="1" dirty="0"/>
              <a:t>28.</a:t>
            </a:r>
            <a:r>
              <a:rPr lang="hu-HU" sz="1600" i="1" dirty="0"/>
              <a:t> Szabó </a:t>
            </a:r>
            <a:r>
              <a:rPr lang="hu-HU" sz="1600" i="1" dirty="0" smtClean="0"/>
              <a:t>Gyula.</a:t>
            </a:r>
            <a:endParaRPr lang="hu-HU" sz="1600" i="1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35" y="404663"/>
            <a:ext cx="8789743" cy="6192689"/>
          </a:xfrm>
        </p:spPr>
      </p:pic>
    </p:spTree>
    <p:extLst>
      <p:ext uri="{BB962C8B-B14F-4D97-AF65-F5344CB8AC3E}">
        <p14:creationId xmlns="" xmlns:p14="http://schemas.microsoft.com/office/powerpoint/2010/main" val="14592945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85192" y="0"/>
            <a:ext cx="8229600" cy="1143000"/>
          </a:xfrm>
        </p:spPr>
        <p:txBody>
          <a:bodyPr/>
          <a:lstStyle/>
          <a:p>
            <a:r>
              <a:rPr lang="hu-HU" b="1" spc="300" dirty="0" smtClean="0">
                <a:solidFill>
                  <a:srgbClr val="FF0000"/>
                </a:solidFill>
              </a:rPr>
              <a:t>Igazgatói</a:t>
            </a:r>
            <a:endParaRPr lang="hu-HU" b="1" spc="300" dirty="0">
              <a:solidFill>
                <a:srgbClr val="FF000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61392" y="1052737"/>
            <a:ext cx="4038600" cy="648072"/>
          </a:xfrm>
        </p:spPr>
        <p:txBody>
          <a:bodyPr/>
          <a:lstStyle/>
          <a:p>
            <a:pPr marL="0" indent="0">
              <a:buNone/>
            </a:pPr>
            <a:r>
              <a:rPr lang="hu-HU" b="1" i="1" dirty="0" smtClean="0"/>
              <a:t>      Dr. </a:t>
            </a:r>
            <a:r>
              <a:rPr lang="hu-HU" b="1" i="1" dirty="0" err="1" smtClean="0"/>
              <a:t>Peja</a:t>
            </a:r>
            <a:r>
              <a:rPr lang="hu-HU" b="1" i="1" dirty="0" smtClean="0"/>
              <a:t> Győző</a:t>
            </a:r>
            <a:endParaRPr lang="hu-HU" b="1" i="1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4008" y="1052736"/>
            <a:ext cx="4038600" cy="604664"/>
          </a:xfrm>
        </p:spPr>
        <p:txBody>
          <a:bodyPr/>
          <a:lstStyle/>
          <a:p>
            <a:pPr marL="0" indent="0">
              <a:buNone/>
            </a:pPr>
            <a:r>
              <a:rPr lang="hu-HU" b="1" i="1" dirty="0" err="1" smtClean="0"/>
              <a:t>Palumby</a:t>
            </a:r>
            <a:r>
              <a:rPr lang="hu-HU" b="1" i="1" dirty="0" smtClean="0"/>
              <a:t> Gyula</a:t>
            </a:r>
            <a:endParaRPr lang="hu-HU" b="1" i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1" y="1724793"/>
            <a:ext cx="3672409" cy="4822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7"/>
            <a:ext cx="3096344" cy="4971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150570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754760" cy="1143000"/>
          </a:xfrm>
        </p:spPr>
        <p:txBody>
          <a:bodyPr>
            <a:normAutofit/>
          </a:bodyPr>
          <a:lstStyle/>
          <a:p>
            <a:pPr algn="l"/>
            <a:r>
              <a:rPr lang="hu-HU" b="1" spc="300" dirty="0" smtClean="0">
                <a:solidFill>
                  <a:srgbClr val="FF0000"/>
                </a:solidFill>
              </a:rPr>
              <a:t>Igazgatóival</a:t>
            </a:r>
            <a:endParaRPr lang="hu-HU" b="1" spc="300" dirty="0">
              <a:solidFill>
                <a:srgbClr val="FF000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79512" y="1916833"/>
            <a:ext cx="4226307" cy="864096"/>
          </a:xfrm>
        </p:spPr>
        <p:txBody>
          <a:bodyPr/>
          <a:lstStyle/>
          <a:p>
            <a:pPr marL="0" indent="0">
              <a:buNone/>
            </a:pPr>
            <a:r>
              <a:rPr lang="hu-HU" b="1" i="1" dirty="0" smtClean="0"/>
              <a:t>Bartha István</a:t>
            </a:r>
            <a:endParaRPr lang="hu-HU" b="1" i="1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820748" y="548680"/>
            <a:ext cx="4038600" cy="892696"/>
          </a:xfrm>
        </p:spPr>
        <p:txBody>
          <a:bodyPr/>
          <a:lstStyle/>
          <a:p>
            <a:pPr marL="0" indent="0">
              <a:buNone/>
            </a:pPr>
            <a:r>
              <a:rPr lang="hu-HU" b="1" i="1" dirty="0" smtClean="0"/>
              <a:t>Stefán Frigyes</a:t>
            </a:r>
            <a:endParaRPr lang="hu-HU" b="1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639833"/>
            <a:ext cx="4464496" cy="4034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Tartalom hely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879" t="16693" r="29711" b="-2987"/>
          <a:stretch/>
        </p:blipFill>
        <p:spPr>
          <a:xfrm>
            <a:off x="-2397" y="2780928"/>
            <a:ext cx="4355023" cy="390557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365758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421" t="21042" r="1251"/>
          <a:stretch/>
        </p:blipFill>
        <p:spPr>
          <a:xfrm>
            <a:off x="916521" y="764704"/>
            <a:ext cx="7815014" cy="3977173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475656" y="0"/>
            <a:ext cx="7560840" cy="764704"/>
          </a:xfrm>
        </p:spPr>
        <p:txBody>
          <a:bodyPr>
            <a:normAutofit fontScale="90000"/>
          </a:bodyPr>
          <a:lstStyle/>
          <a:p>
            <a:r>
              <a:rPr lang="hu-HU" sz="2800" b="1" spc="300" dirty="0" smtClean="0">
                <a:solidFill>
                  <a:srgbClr val="C00000"/>
                </a:solidFill>
              </a:rPr>
              <a:t>A Kilián Gimnázium tantestülete 1969-ben</a:t>
            </a:r>
            <a:endParaRPr lang="hu-HU" sz="2800" b="1" spc="300" dirty="0">
              <a:solidFill>
                <a:srgbClr val="C00000"/>
              </a:solidFill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755576" y="4365104"/>
            <a:ext cx="8136904" cy="230832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hu-HU" b="1" i="1" dirty="0"/>
              <a:t>1</a:t>
            </a:r>
            <a:r>
              <a:rPr lang="hu-HU" b="1" i="1" dirty="0" smtClean="0"/>
              <a:t>. P</a:t>
            </a:r>
            <a:r>
              <a:rPr lang="hu-HU" i="1" dirty="0" smtClean="0"/>
              <a:t>eller </a:t>
            </a:r>
            <a:r>
              <a:rPr lang="hu-HU" i="1" dirty="0"/>
              <a:t>György, </a:t>
            </a:r>
            <a:r>
              <a:rPr lang="hu-HU" b="1" i="1" dirty="0"/>
              <a:t>2.</a:t>
            </a:r>
            <a:r>
              <a:rPr lang="hu-HU" i="1" dirty="0"/>
              <a:t> Pál Istvánné, </a:t>
            </a:r>
            <a:r>
              <a:rPr lang="hu-HU" b="1" i="1" dirty="0"/>
              <a:t>3.</a:t>
            </a:r>
            <a:r>
              <a:rPr lang="hu-HU" i="1" dirty="0"/>
              <a:t> Németh Lívia, </a:t>
            </a:r>
            <a:r>
              <a:rPr lang="hu-HU" b="1" i="1" dirty="0"/>
              <a:t>4.</a:t>
            </a:r>
            <a:r>
              <a:rPr lang="hu-HU" i="1" dirty="0"/>
              <a:t> </a:t>
            </a:r>
            <a:r>
              <a:rPr lang="hu-HU" i="1" dirty="0" smtClean="0"/>
              <a:t>Dr. Tatár </a:t>
            </a:r>
            <a:r>
              <a:rPr lang="hu-HU" i="1" dirty="0"/>
              <a:t>Albertné, </a:t>
            </a:r>
            <a:r>
              <a:rPr lang="hu-HU" b="1" i="1" dirty="0"/>
              <a:t>5.</a:t>
            </a:r>
            <a:r>
              <a:rPr lang="hu-HU" i="1" dirty="0"/>
              <a:t> Demeter Gyula, </a:t>
            </a:r>
            <a:r>
              <a:rPr lang="hu-HU" b="1" i="1" dirty="0"/>
              <a:t>6.</a:t>
            </a:r>
            <a:r>
              <a:rPr lang="hu-HU" i="1" dirty="0"/>
              <a:t> Bogdán Anna, </a:t>
            </a:r>
            <a:r>
              <a:rPr lang="hu-HU" b="1" i="1" dirty="0"/>
              <a:t>7.</a:t>
            </a:r>
            <a:r>
              <a:rPr lang="hu-HU" i="1" dirty="0"/>
              <a:t> Dr. </a:t>
            </a:r>
            <a:r>
              <a:rPr lang="hu-HU" i="1" dirty="0" err="1"/>
              <a:t>Peja</a:t>
            </a:r>
            <a:r>
              <a:rPr lang="hu-HU" i="1" dirty="0"/>
              <a:t> Győző, </a:t>
            </a:r>
            <a:r>
              <a:rPr lang="hu-HU" b="1" i="1" dirty="0"/>
              <a:t>8.</a:t>
            </a:r>
            <a:r>
              <a:rPr lang="hu-HU" i="1" dirty="0"/>
              <a:t> </a:t>
            </a:r>
            <a:r>
              <a:rPr lang="hu-HU" i="1" dirty="0" err="1"/>
              <a:t>Palumby</a:t>
            </a:r>
            <a:r>
              <a:rPr lang="hu-HU" i="1" dirty="0"/>
              <a:t> Gyula, </a:t>
            </a:r>
            <a:r>
              <a:rPr lang="hu-HU" b="1" i="1" dirty="0"/>
              <a:t>9.</a:t>
            </a:r>
            <a:r>
              <a:rPr lang="hu-HU" i="1" dirty="0"/>
              <a:t> </a:t>
            </a:r>
            <a:r>
              <a:rPr lang="hu-HU" i="1" dirty="0" err="1"/>
              <a:t>Radits</a:t>
            </a:r>
            <a:r>
              <a:rPr lang="hu-HU" i="1" dirty="0"/>
              <a:t> Erzsébet, </a:t>
            </a:r>
            <a:r>
              <a:rPr lang="hu-HU" b="1" i="1" dirty="0" smtClean="0"/>
              <a:t>10</a:t>
            </a:r>
            <a:r>
              <a:rPr lang="hu-HU" b="1" i="1" dirty="0"/>
              <a:t>.</a:t>
            </a:r>
            <a:r>
              <a:rPr lang="hu-HU" i="1" dirty="0"/>
              <a:t> Sólyom Dezsőné, </a:t>
            </a:r>
            <a:r>
              <a:rPr lang="hu-HU" b="1" i="1" dirty="0"/>
              <a:t>11.</a:t>
            </a:r>
            <a:r>
              <a:rPr lang="hu-HU" i="1" dirty="0"/>
              <a:t> Sir Lászlóné, </a:t>
            </a:r>
            <a:r>
              <a:rPr lang="hu-HU" b="1" i="1" dirty="0"/>
              <a:t>12.</a:t>
            </a:r>
            <a:r>
              <a:rPr lang="hu-HU" i="1" dirty="0"/>
              <a:t> Makárné Kiss Réka, </a:t>
            </a:r>
            <a:r>
              <a:rPr lang="hu-HU" b="1" i="1" dirty="0"/>
              <a:t>13.</a:t>
            </a:r>
            <a:r>
              <a:rPr lang="hu-HU" i="1" dirty="0"/>
              <a:t> Szabó Gyuláné, </a:t>
            </a:r>
            <a:r>
              <a:rPr lang="hu-HU" b="1" i="1" dirty="0"/>
              <a:t>14.</a:t>
            </a:r>
            <a:r>
              <a:rPr lang="hu-HU" i="1" dirty="0"/>
              <a:t> Módis Árpádné, </a:t>
            </a:r>
            <a:r>
              <a:rPr lang="hu-HU" b="1" i="1" dirty="0"/>
              <a:t>15.</a:t>
            </a:r>
            <a:r>
              <a:rPr lang="hu-HU" i="1" dirty="0"/>
              <a:t> Bernárd Gézáné, </a:t>
            </a:r>
            <a:r>
              <a:rPr lang="hu-HU" b="1" i="1" dirty="0"/>
              <a:t>16.</a:t>
            </a:r>
            <a:r>
              <a:rPr lang="hu-HU" i="1" dirty="0"/>
              <a:t> Dr. </a:t>
            </a:r>
            <a:r>
              <a:rPr lang="hu-HU" i="1" dirty="0" err="1"/>
              <a:t>Kiséry</a:t>
            </a:r>
            <a:r>
              <a:rPr lang="hu-HU" i="1" dirty="0"/>
              <a:t> László, </a:t>
            </a:r>
            <a:r>
              <a:rPr lang="hu-HU" b="1" i="1" dirty="0"/>
              <a:t>17.</a:t>
            </a:r>
            <a:r>
              <a:rPr lang="hu-HU" i="1" dirty="0"/>
              <a:t> Sváb Bertalan, </a:t>
            </a:r>
            <a:r>
              <a:rPr lang="hu-HU" b="1" i="1" dirty="0"/>
              <a:t>18.</a:t>
            </a:r>
            <a:r>
              <a:rPr lang="hu-HU" i="1" dirty="0"/>
              <a:t> Bagoly Lajos, </a:t>
            </a:r>
            <a:r>
              <a:rPr lang="hu-HU" b="1" i="1" dirty="0"/>
              <a:t>19.</a:t>
            </a:r>
            <a:r>
              <a:rPr lang="hu-HU" i="1" dirty="0"/>
              <a:t> Fábián József, </a:t>
            </a:r>
            <a:r>
              <a:rPr lang="hu-HU" b="1" i="1" dirty="0"/>
              <a:t>20.</a:t>
            </a:r>
            <a:r>
              <a:rPr lang="hu-HU" i="1" dirty="0"/>
              <a:t> Dr. Kovács Dezső, </a:t>
            </a:r>
            <a:r>
              <a:rPr lang="hu-HU" b="1" i="1" dirty="0"/>
              <a:t>21.</a:t>
            </a:r>
            <a:r>
              <a:rPr lang="hu-HU" i="1" dirty="0"/>
              <a:t> Kun Lajos, </a:t>
            </a:r>
            <a:r>
              <a:rPr lang="hu-HU" b="1" i="1" dirty="0" smtClean="0"/>
              <a:t>22</a:t>
            </a:r>
            <a:r>
              <a:rPr lang="hu-HU" b="1" i="1" dirty="0"/>
              <a:t>.</a:t>
            </a:r>
            <a:r>
              <a:rPr lang="hu-HU" i="1" dirty="0"/>
              <a:t> Kamarás Istvánné, </a:t>
            </a:r>
            <a:r>
              <a:rPr lang="hu-HU" b="1" i="1" dirty="0"/>
              <a:t>23.</a:t>
            </a:r>
            <a:r>
              <a:rPr lang="hu-HU" i="1" dirty="0"/>
              <a:t> Molnár Róza, </a:t>
            </a:r>
            <a:r>
              <a:rPr lang="hu-HU" b="1" i="1" dirty="0"/>
              <a:t>24.</a:t>
            </a:r>
            <a:r>
              <a:rPr lang="hu-HU" i="1" dirty="0"/>
              <a:t> </a:t>
            </a:r>
            <a:r>
              <a:rPr lang="hu-HU" i="1" dirty="0" err="1"/>
              <a:t>Breznay</a:t>
            </a:r>
            <a:r>
              <a:rPr lang="hu-HU" i="1" dirty="0"/>
              <a:t> Gyuláné, </a:t>
            </a:r>
            <a:r>
              <a:rPr lang="hu-HU" b="1" i="1" dirty="0"/>
              <a:t>25.</a:t>
            </a:r>
            <a:r>
              <a:rPr lang="hu-HU" i="1" dirty="0"/>
              <a:t> Túrmezei Pál, </a:t>
            </a:r>
            <a:r>
              <a:rPr lang="hu-HU" b="1" i="1" dirty="0"/>
              <a:t>26.</a:t>
            </a:r>
            <a:r>
              <a:rPr lang="hu-HU" i="1" dirty="0"/>
              <a:t> Módis Árpád, </a:t>
            </a:r>
            <a:r>
              <a:rPr lang="hu-HU" b="1" i="1" dirty="0"/>
              <a:t>27.</a:t>
            </a:r>
            <a:r>
              <a:rPr lang="hu-HU" i="1" dirty="0"/>
              <a:t> </a:t>
            </a:r>
            <a:r>
              <a:rPr lang="hu-HU" i="1" dirty="0" err="1"/>
              <a:t>Sindel</a:t>
            </a:r>
            <a:r>
              <a:rPr lang="hu-HU" i="1" dirty="0"/>
              <a:t> Imréné, </a:t>
            </a:r>
            <a:r>
              <a:rPr lang="hu-HU" b="1" i="1" dirty="0"/>
              <a:t>28.</a:t>
            </a:r>
            <a:r>
              <a:rPr lang="hu-HU" i="1" dirty="0"/>
              <a:t> </a:t>
            </a:r>
            <a:r>
              <a:rPr lang="hu-HU" i="1" dirty="0" err="1"/>
              <a:t>Gárdus</a:t>
            </a:r>
            <a:r>
              <a:rPr lang="hu-HU" i="1" dirty="0"/>
              <a:t> János, </a:t>
            </a:r>
            <a:r>
              <a:rPr lang="hu-HU" b="1" i="1" dirty="0"/>
              <a:t>29.</a:t>
            </a:r>
            <a:r>
              <a:rPr lang="hu-HU" i="1" dirty="0"/>
              <a:t> </a:t>
            </a:r>
            <a:r>
              <a:rPr lang="hu-HU" i="1" dirty="0" err="1"/>
              <a:t>Sindel</a:t>
            </a:r>
            <a:r>
              <a:rPr lang="hu-HU" i="1" dirty="0"/>
              <a:t> Imre, </a:t>
            </a:r>
            <a:r>
              <a:rPr lang="hu-HU" b="1" i="1" dirty="0" smtClean="0"/>
              <a:t>30</a:t>
            </a:r>
            <a:r>
              <a:rPr lang="hu-HU" b="1" i="1" dirty="0"/>
              <a:t>.</a:t>
            </a:r>
            <a:r>
              <a:rPr lang="hu-HU" i="1" dirty="0"/>
              <a:t> Oláh Katalin, </a:t>
            </a:r>
            <a:r>
              <a:rPr lang="hu-HU" b="1" i="1" dirty="0"/>
              <a:t>31.</a:t>
            </a:r>
            <a:r>
              <a:rPr lang="hu-HU" i="1" dirty="0"/>
              <a:t> (nem ismertük föl), </a:t>
            </a:r>
            <a:r>
              <a:rPr lang="hu-HU" b="1" i="1" dirty="0"/>
              <a:t>32.</a:t>
            </a:r>
            <a:r>
              <a:rPr lang="hu-HU" i="1" dirty="0"/>
              <a:t> Kamarás István, </a:t>
            </a:r>
            <a:r>
              <a:rPr lang="hu-HU" b="1" i="1" dirty="0"/>
              <a:t>33.</a:t>
            </a:r>
            <a:r>
              <a:rPr lang="hu-HU" i="1" dirty="0"/>
              <a:t> Barna Géza, </a:t>
            </a:r>
            <a:r>
              <a:rPr lang="hu-HU" b="1" i="1" dirty="0" smtClean="0"/>
              <a:t>4</a:t>
            </a:r>
            <a:r>
              <a:rPr lang="hu-HU" b="1" i="1" dirty="0"/>
              <a:t>.</a:t>
            </a:r>
            <a:r>
              <a:rPr lang="hu-HU" i="1" dirty="0"/>
              <a:t> Dr. Földesi Istvánné</a:t>
            </a:r>
            <a:r>
              <a:rPr lang="hu-HU" i="1" dirty="0" smtClean="0"/>
              <a:t>.</a:t>
            </a:r>
            <a:r>
              <a:rPr lang="hu-HU" i="1" dirty="0"/>
              <a:t> </a:t>
            </a:r>
            <a:endParaRPr lang="hu-H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1336807" cy="1700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6334664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1019" y="116632"/>
            <a:ext cx="8661648" cy="562074"/>
          </a:xfrm>
        </p:spPr>
        <p:txBody>
          <a:bodyPr>
            <a:normAutofit fontScale="90000"/>
          </a:bodyPr>
          <a:lstStyle/>
          <a:p>
            <a:r>
              <a:rPr lang="hu-HU" sz="2700" b="1" spc="300" dirty="0">
                <a:solidFill>
                  <a:srgbClr val="C00000"/>
                </a:solidFill>
              </a:rPr>
              <a:t>Csoportkép a Gimnázium tantestületéről és </a:t>
            </a:r>
            <a:r>
              <a:rPr lang="hu-HU" sz="2700" b="1" spc="300" dirty="0" smtClean="0">
                <a:solidFill>
                  <a:srgbClr val="C00000"/>
                </a:solidFill>
              </a:rPr>
              <a:t>munkatársairól</a:t>
            </a:r>
            <a:r>
              <a:rPr lang="hu-HU" sz="3100" b="1" spc="300" dirty="0" smtClean="0">
                <a:solidFill>
                  <a:srgbClr val="C00000"/>
                </a:solidFill>
              </a:rPr>
              <a:t> </a:t>
            </a:r>
            <a:r>
              <a:rPr lang="hu-HU" sz="2700" b="1" spc="300" dirty="0">
                <a:solidFill>
                  <a:srgbClr val="C00000"/>
                </a:solidFill>
              </a:rPr>
              <a:t>(</a:t>
            </a:r>
            <a:r>
              <a:rPr lang="hu-HU" sz="2700" b="1" spc="300" dirty="0" smtClean="0">
                <a:solidFill>
                  <a:srgbClr val="C00000"/>
                </a:solidFill>
              </a:rPr>
              <a:t>1986)</a:t>
            </a:r>
            <a:endParaRPr lang="hu-HU" sz="2700" b="1" spc="300" dirty="0">
              <a:solidFill>
                <a:srgbClr val="C00000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76" y="746443"/>
            <a:ext cx="8641751" cy="3762677"/>
          </a:xfrm>
        </p:spPr>
      </p:pic>
      <p:sp>
        <p:nvSpPr>
          <p:cNvPr id="5" name="Téglalap 4"/>
          <p:cNvSpPr/>
          <p:nvPr/>
        </p:nvSpPr>
        <p:spPr>
          <a:xfrm>
            <a:off x="3595" y="4303455"/>
            <a:ext cx="9036496" cy="255454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hu-HU" sz="1600" b="1" i="1" dirty="0" smtClean="0"/>
              <a:t>1.</a:t>
            </a:r>
            <a:r>
              <a:rPr lang="hu-HU" sz="1600" i="1" dirty="0" smtClean="0"/>
              <a:t> Pataki </a:t>
            </a:r>
            <a:r>
              <a:rPr lang="hu-HU" sz="1600" i="1" dirty="0"/>
              <a:t>István, </a:t>
            </a:r>
            <a:r>
              <a:rPr lang="hu-HU" sz="1600" b="1" i="1" dirty="0"/>
              <a:t>2.</a:t>
            </a:r>
            <a:r>
              <a:rPr lang="hu-HU" sz="1600" i="1" dirty="0"/>
              <a:t> Stefán Frigyes, </a:t>
            </a:r>
            <a:r>
              <a:rPr lang="hu-HU" sz="1600" b="1" i="1" dirty="0"/>
              <a:t>3. </a:t>
            </a:r>
            <a:r>
              <a:rPr lang="hu-HU" sz="1600" i="1" dirty="0"/>
              <a:t>Veresné </a:t>
            </a:r>
            <a:r>
              <a:rPr lang="hu-HU" sz="1600" i="1" dirty="0" err="1"/>
              <a:t>Harik</a:t>
            </a:r>
            <a:r>
              <a:rPr lang="hu-HU" sz="1600" i="1" dirty="0"/>
              <a:t> Mária, </a:t>
            </a:r>
            <a:r>
              <a:rPr lang="hu-HU" sz="1600" b="1" i="1" dirty="0"/>
              <a:t>4.</a:t>
            </a:r>
            <a:r>
              <a:rPr lang="hu-HU" sz="1600" i="1" dirty="0"/>
              <a:t> Mónusné </a:t>
            </a:r>
            <a:r>
              <a:rPr lang="hu-HU" sz="1600" i="1" dirty="0" err="1"/>
              <a:t>Nagy-Korsa</a:t>
            </a:r>
            <a:r>
              <a:rPr lang="hu-HU" sz="1600" i="1" dirty="0"/>
              <a:t> Judit, </a:t>
            </a:r>
            <a:r>
              <a:rPr lang="hu-HU" sz="1600" b="1" i="1" dirty="0"/>
              <a:t>5.</a:t>
            </a:r>
            <a:r>
              <a:rPr lang="hu-HU" sz="1600" i="1" dirty="0"/>
              <a:t> Dr. Répássy Olivérné, </a:t>
            </a:r>
            <a:r>
              <a:rPr lang="hu-HU" sz="1600" b="1" i="1" dirty="0"/>
              <a:t>6.</a:t>
            </a:r>
            <a:r>
              <a:rPr lang="hu-HU" sz="1600" i="1" dirty="0"/>
              <a:t> </a:t>
            </a:r>
            <a:r>
              <a:rPr lang="hu-HU" sz="1600" i="1" dirty="0" err="1"/>
              <a:t>Mándyné</a:t>
            </a:r>
            <a:r>
              <a:rPr lang="hu-HU" sz="1600" i="1" dirty="0"/>
              <a:t> Kerékgyártó Katalin, </a:t>
            </a:r>
            <a:r>
              <a:rPr lang="hu-HU" sz="1600" b="1" i="1" dirty="0"/>
              <a:t>7.</a:t>
            </a:r>
            <a:r>
              <a:rPr lang="hu-HU" sz="1600" i="1" dirty="0"/>
              <a:t> Bartha István, </a:t>
            </a:r>
            <a:r>
              <a:rPr lang="hu-HU" sz="1600" b="1" i="1" dirty="0"/>
              <a:t>8.</a:t>
            </a:r>
            <a:r>
              <a:rPr lang="hu-HU" sz="1600" i="1" dirty="0"/>
              <a:t> Nagyné Csépányi Eleonóra, </a:t>
            </a:r>
            <a:r>
              <a:rPr lang="hu-HU" sz="1600" b="1" i="1" dirty="0"/>
              <a:t>9.</a:t>
            </a:r>
            <a:r>
              <a:rPr lang="hu-HU" sz="1600" i="1" dirty="0"/>
              <a:t> Sir Lászlóné, </a:t>
            </a:r>
            <a:r>
              <a:rPr lang="hu-HU" sz="1600" b="1" i="1" dirty="0"/>
              <a:t>10.</a:t>
            </a:r>
            <a:r>
              <a:rPr lang="hu-HU" sz="1600" i="1" dirty="0"/>
              <a:t> Molnár Mária, </a:t>
            </a:r>
            <a:r>
              <a:rPr lang="hu-HU" sz="1600" b="1" i="1" dirty="0"/>
              <a:t>11.</a:t>
            </a:r>
            <a:r>
              <a:rPr lang="hu-HU" sz="1600" i="1" dirty="0"/>
              <a:t> Demeter Gyula, </a:t>
            </a:r>
            <a:r>
              <a:rPr lang="hu-HU" sz="1600" b="1" i="1" dirty="0"/>
              <a:t>12.</a:t>
            </a:r>
            <a:r>
              <a:rPr lang="hu-HU" sz="1600" i="1" dirty="0"/>
              <a:t> Péter Barnabás, </a:t>
            </a:r>
            <a:r>
              <a:rPr lang="hu-HU" sz="1600" b="1" i="1" dirty="0"/>
              <a:t>13.</a:t>
            </a:r>
            <a:r>
              <a:rPr lang="hu-HU" sz="1600" i="1" dirty="0"/>
              <a:t> Novák Gyula, </a:t>
            </a:r>
            <a:r>
              <a:rPr lang="hu-HU" sz="1600" b="1" i="1" dirty="0"/>
              <a:t>14.</a:t>
            </a:r>
            <a:r>
              <a:rPr lang="hu-HU" sz="1600" i="1" dirty="0"/>
              <a:t> Bokros Ferencné, </a:t>
            </a:r>
            <a:r>
              <a:rPr lang="hu-HU" sz="1600" b="1" i="1" dirty="0" smtClean="0"/>
              <a:t>15</a:t>
            </a:r>
            <a:r>
              <a:rPr lang="hu-HU" sz="1600" b="1" i="1" dirty="0"/>
              <a:t>.</a:t>
            </a:r>
            <a:r>
              <a:rPr lang="hu-HU" sz="1600" i="1" dirty="0"/>
              <a:t> Gonda Gáspárné, </a:t>
            </a:r>
            <a:r>
              <a:rPr lang="hu-HU" sz="1600" b="1" i="1" dirty="0"/>
              <a:t>16. </a:t>
            </a:r>
            <a:r>
              <a:rPr lang="hu-HU" sz="1600" i="1" dirty="0" err="1"/>
              <a:t>Dr</a:t>
            </a:r>
            <a:r>
              <a:rPr lang="hu-HU" sz="1600" i="1" dirty="0"/>
              <a:t> Varga Lajosné, </a:t>
            </a:r>
            <a:r>
              <a:rPr lang="hu-HU" sz="1600" b="1" i="1" dirty="0"/>
              <a:t>17.</a:t>
            </a:r>
            <a:r>
              <a:rPr lang="hu-HU" sz="1600" i="1" dirty="0"/>
              <a:t> </a:t>
            </a:r>
            <a:r>
              <a:rPr lang="hu-HU" sz="1600" i="1" dirty="0" err="1"/>
              <a:t>Szeszák</a:t>
            </a:r>
            <a:r>
              <a:rPr lang="hu-HU" sz="1600" i="1" dirty="0"/>
              <a:t> Sándorné, </a:t>
            </a:r>
            <a:r>
              <a:rPr lang="hu-HU" sz="1600" b="1" i="1" dirty="0"/>
              <a:t>18.</a:t>
            </a:r>
            <a:r>
              <a:rPr lang="hu-HU" sz="1600" i="1" dirty="0"/>
              <a:t> Dr. Ferenczy Zsoltné, </a:t>
            </a:r>
            <a:r>
              <a:rPr lang="hu-HU" sz="1600" b="1" i="1" dirty="0"/>
              <a:t>19.</a:t>
            </a:r>
            <a:r>
              <a:rPr lang="hu-HU" sz="1600" i="1" dirty="0"/>
              <a:t> Kun Lajosné, </a:t>
            </a:r>
            <a:r>
              <a:rPr lang="hu-HU" sz="1600" b="1" i="1" dirty="0"/>
              <a:t>20.</a:t>
            </a:r>
            <a:r>
              <a:rPr lang="hu-HU" sz="1600" i="1" dirty="0"/>
              <a:t> Berencsi Gézáné, </a:t>
            </a:r>
            <a:r>
              <a:rPr lang="hu-HU" sz="1600" b="1" i="1" dirty="0"/>
              <a:t>21.</a:t>
            </a:r>
            <a:r>
              <a:rPr lang="hu-HU" sz="1600" i="1" dirty="0"/>
              <a:t> Tar Lajosné, </a:t>
            </a:r>
            <a:r>
              <a:rPr lang="hu-HU" sz="1600" b="1" i="1" dirty="0"/>
              <a:t>22.</a:t>
            </a:r>
            <a:r>
              <a:rPr lang="hu-HU" sz="1600" i="1" dirty="0"/>
              <a:t> </a:t>
            </a:r>
            <a:r>
              <a:rPr lang="hu-HU" sz="1600" i="1" dirty="0" err="1"/>
              <a:t>Sindel</a:t>
            </a:r>
            <a:r>
              <a:rPr lang="hu-HU" sz="1600" i="1" dirty="0"/>
              <a:t> Imréné, </a:t>
            </a:r>
            <a:r>
              <a:rPr lang="hu-HU" sz="1600" b="1" i="1" dirty="0"/>
              <a:t>23.</a:t>
            </a:r>
            <a:r>
              <a:rPr lang="hu-HU" sz="1600" i="1" dirty="0"/>
              <a:t> Bodnár Péterné, </a:t>
            </a:r>
            <a:r>
              <a:rPr lang="hu-HU" sz="1600" b="1" i="1" dirty="0"/>
              <a:t>24.</a:t>
            </a:r>
            <a:r>
              <a:rPr lang="hu-HU" sz="1600" i="1" dirty="0"/>
              <a:t> Dr. Tatár Albertné, </a:t>
            </a:r>
            <a:r>
              <a:rPr lang="hu-HU" sz="1600" b="1" i="1" dirty="0"/>
              <a:t>25.</a:t>
            </a:r>
            <a:r>
              <a:rPr lang="hu-HU" sz="1600" i="1" dirty="0"/>
              <a:t> Lénárt Józsefné, </a:t>
            </a:r>
            <a:r>
              <a:rPr lang="hu-HU" sz="1600" b="1" i="1" dirty="0"/>
              <a:t>26.</a:t>
            </a:r>
            <a:r>
              <a:rPr lang="hu-HU" sz="1600" i="1" dirty="0"/>
              <a:t> Dobos Józsefné,</a:t>
            </a:r>
            <a:r>
              <a:rPr lang="hu-HU" sz="1600" b="1" i="1" dirty="0"/>
              <a:t> 27.</a:t>
            </a:r>
            <a:r>
              <a:rPr lang="hu-HU" sz="1600" i="1" dirty="0"/>
              <a:t> Pásztor Lajosné, </a:t>
            </a:r>
            <a:r>
              <a:rPr lang="hu-HU" sz="1600" b="1" i="1" dirty="0"/>
              <a:t>28.</a:t>
            </a:r>
            <a:r>
              <a:rPr lang="hu-HU" sz="1600" i="1" dirty="0"/>
              <a:t> Pusztafalvi Istvánné, </a:t>
            </a:r>
            <a:r>
              <a:rPr lang="hu-HU" sz="1600" b="1" i="1" dirty="0"/>
              <a:t>29.</a:t>
            </a:r>
            <a:r>
              <a:rPr lang="hu-HU" sz="1600" i="1" dirty="0"/>
              <a:t> Deme Andrea, </a:t>
            </a:r>
            <a:r>
              <a:rPr lang="hu-HU" sz="1600" b="1" i="1" dirty="0"/>
              <a:t>30.</a:t>
            </a:r>
            <a:r>
              <a:rPr lang="hu-HU" sz="1600" i="1" dirty="0"/>
              <a:t> </a:t>
            </a:r>
            <a:r>
              <a:rPr lang="hu-HU" sz="1600" i="1" dirty="0" err="1"/>
              <a:t>Arday</a:t>
            </a:r>
            <a:r>
              <a:rPr lang="hu-HU" sz="1600" i="1" dirty="0"/>
              <a:t> Lajosné, </a:t>
            </a:r>
            <a:r>
              <a:rPr lang="hu-HU" sz="1600" b="1" i="1" dirty="0"/>
              <a:t>31</a:t>
            </a:r>
            <a:r>
              <a:rPr lang="hu-HU" sz="1600" i="1" dirty="0"/>
              <a:t>. Szabó Győző, </a:t>
            </a:r>
            <a:r>
              <a:rPr lang="hu-HU" sz="1600" b="1" i="1" dirty="0"/>
              <a:t>32.</a:t>
            </a:r>
            <a:r>
              <a:rPr lang="hu-HU" sz="1600" i="1" dirty="0"/>
              <a:t> Oláh Katalin, </a:t>
            </a:r>
            <a:r>
              <a:rPr lang="hu-HU" sz="1600" b="1" i="1" dirty="0"/>
              <a:t>33.</a:t>
            </a:r>
            <a:r>
              <a:rPr lang="hu-HU" sz="1600" i="1" dirty="0"/>
              <a:t> Molnár Róza, </a:t>
            </a:r>
            <a:r>
              <a:rPr lang="hu-HU" sz="1600" b="1" i="1" dirty="0"/>
              <a:t>34.</a:t>
            </a:r>
            <a:r>
              <a:rPr lang="hu-HU" sz="1600" i="1" dirty="0"/>
              <a:t> Páfrány Ferenc, </a:t>
            </a:r>
            <a:r>
              <a:rPr lang="hu-HU" sz="1600" b="1" i="1" dirty="0"/>
              <a:t>35.</a:t>
            </a:r>
            <a:r>
              <a:rPr lang="hu-HU" sz="1600" i="1" dirty="0"/>
              <a:t> </a:t>
            </a:r>
            <a:r>
              <a:rPr lang="hu-HU" sz="1600" i="1" dirty="0" err="1"/>
              <a:t>Tepliczky</a:t>
            </a:r>
            <a:r>
              <a:rPr lang="hu-HU" sz="1600" i="1" dirty="0"/>
              <a:t> István, </a:t>
            </a:r>
            <a:r>
              <a:rPr lang="hu-HU" sz="1600" b="1" i="1" dirty="0"/>
              <a:t>36. </a:t>
            </a:r>
            <a:r>
              <a:rPr lang="hu-HU" sz="1600" b="1" i="1" dirty="0">
                <a:solidFill>
                  <a:srgbClr val="FF0000"/>
                </a:solidFill>
              </a:rPr>
              <a:t>Kiss András</a:t>
            </a:r>
            <a:r>
              <a:rPr lang="hu-HU" sz="1600" i="1" dirty="0"/>
              <a:t>, </a:t>
            </a:r>
            <a:r>
              <a:rPr lang="hu-HU" sz="1600" b="1" i="1" dirty="0"/>
              <a:t>37.</a:t>
            </a:r>
            <a:r>
              <a:rPr lang="hu-HU" sz="1600" i="1" dirty="0"/>
              <a:t> Szabó Kálmánné, </a:t>
            </a:r>
            <a:r>
              <a:rPr lang="hu-HU" sz="1600" b="1" i="1" dirty="0"/>
              <a:t>38.</a:t>
            </a:r>
            <a:r>
              <a:rPr lang="hu-HU" sz="1600" i="1" dirty="0"/>
              <a:t> Vargáné Jacsó Hedvig, </a:t>
            </a:r>
            <a:r>
              <a:rPr lang="hu-HU" sz="1600" b="1" i="1" dirty="0"/>
              <a:t>39.</a:t>
            </a:r>
            <a:r>
              <a:rPr lang="hu-HU" sz="1600" i="1" dirty="0"/>
              <a:t> </a:t>
            </a:r>
            <a:r>
              <a:rPr lang="hu-HU" sz="1600" i="1" dirty="0" err="1"/>
              <a:t>Sindel</a:t>
            </a:r>
            <a:r>
              <a:rPr lang="hu-HU" sz="1600" i="1" dirty="0"/>
              <a:t> Imre, </a:t>
            </a:r>
            <a:r>
              <a:rPr lang="hu-HU" sz="1600" b="1" i="1" dirty="0"/>
              <a:t>40.</a:t>
            </a:r>
            <a:r>
              <a:rPr lang="hu-HU" sz="1600" i="1" dirty="0"/>
              <a:t> </a:t>
            </a:r>
            <a:r>
              <a:rPr lang="hu-HU" sz="1600" i="1" dirty="0" err="1"/>
              <a:t>Wildmann</a:t>
            </a:r>
            <a:r>
              <a:rPr lang="hu-HU" sz="1600" i="1" dirty="0"/>
              <a:t> Gizella, </a:t>
            </a:r>
            <a:r>
              <a:rPr lang="hu-HU" sz="1600" b="1" i="1" dirty="0"/>
              <a:t>41.</a:t>
            </a:r>
            <a:r>
              <a:rPr lang="hu-HU" sz="1600" i="1" dirty="0"/>
              <a:t> Nagy Edit, </a:t>
            </a:r>
            <a:r>
              <a:rPr lang="hu-HU" sz="1600" b="1" i="1" dirty="0"/>
              <a:t>42.</a:t>
            </a:r>
            <a:r>
              <a:rPr lang="hu-HU" sz="1600" i="1" dirty="0"/>
              <a:t> Dr. Mester Sándorné, </a:t>
            </a:r>
            <a:r>
              <a:rPr lang="hu-HU" sz="1600" b="1" i="1" dirty="0"/>
              <a:t>43.</a:t>
            </a:r>
            <a:r>
              <a:rPr lang="hu-HU" sz="1600" i="1" dirty="0"/>
              <a:t> </a:t>
            </a:r>
            <a:r>
              <a:rPr lang="hu-HU" sz="1600" i="1" dirty="0" err="1"/>
              <a:t>Tóth-Buzderné</a:t>
            </a:r>
            <a:r>
              <a:rPr lang="hu-HU" sz="1600" i="1" dirty="0"/>
              <a:t> </a:t>
            </a:r>
            <a:r>
              <a:rPr lang="hu-HU" sz="1600" i="1" dirty="0" err="1"/>
              <a:t>Taszner</a:t>
            </a:r>
            <a:r>
              <a:rPr lang="hu-HU" sz="1600" i="1" dirty="0"/>
              <a:t> Valéria, </a:t>
            </a:r>
            <a:r>
              <a:rPr lang="hu-HU" sz="1600" b="1" i="1" dirty="0"/>
              <a:t>44.</a:t>
            </a:r>
            <a:r>
              <a:rPr lang="hu-HU" sz="1600" i="1" dirty="0"/>
              <a:t> Gál Ferencné, </a:t>
            </a:r>
            <a:r>
              <a:rPr lang="hu-HU" sz="1600" b="1" i="1" dirty="0"/>
              <a:t>45.</a:t>
            </a:r>
            <a:r>
              <a:rPr lang="hu-HU" sz="1600" i="1" dirty="0"/>
              <a:t> Bükiné Kárpáti Éva, </a:t>
            </a:r>
            <a:r>
              <a:rPr lang="hu-HU" sz="1600" b="1" i="1" dirty="0"/>
              <a:t>46.</a:t>
            </a:r>
            <a:r>
              <a:rPr lang="hu-HU" sz="1600" i="1" dirty="0"/>
              <a:t> Peller György, </a:t>
            </a:r>
            <a:r>
              <a:rPr lang="hu-HU" sz="1600" b="1" i="1" dirty="0"/>
              <a:t>47.</a:t>
            </a:r>
            <a:r>
              <a:rPr lang="hu-HU" sz="1600" i="1" dirty="0"/>
              <a:t> Mile Lajos, </a:t>
            </a:r>
            <a:r>
              <a:rPr lang="hu-HU" sz="1600" b="1" i="1" dirty="0"/>
              <a:t>48.</a:t>
            </a:r>
            <a:r>
              <a:rPr lang="hu-HU" sz="1600" i="1" dirty="0"/>
              <a:t> Fábián József.</a:t>
            </a:r>
          </a:p>
        </p:txBody>
      </p:sp>
    </p:spTree>
    <p:extLst>
      <p:ext uri="{BB962C8B-B14F-4D97-AF65-F5344CB8AC3E}">
        <p14:creationId xmlns="" xmlns:p14="http://schemas.microsoft.com/office/powerpoint/2010/main" val="22280381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artalom helye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556792"/>
            <a:ext cx="6214005" cy="4853136"/>
          </a:xfrm>
        </p:spPr>
      </p:pic>
      <p:sp>
        <p:nvSpPr>
          <p:cNvPr id="9" name="Cím 8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hu-HU" b="1" spc="300" dirty="0" smtClean="0">
                <a:solidFill>
                  <a:srgbClr val="C00000"/>
                </a:solidFill>
              </a:rPr>
              <a:t>A matematika - fizika tagozatos osztályának „gyökkitevője”</a:t>
            </a:r>
            <a:endParaRPr lang="hu-HU" b="1" spc="3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622667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860032" y="260648"/>
            <a:ext cx="4283968" cy="6264696"/>
          </a:xfrm>
        </p:spPr>
        <p:txBody>
          <a:bodyPr>
            <a:normAutofit/>
          </a:bodyPr>
          <a:lstStyle/>
          <a:p>
            <a:r>
              <a:rPr lang="hu-HU" sz="4000" b="1" spc="300" dirty="0" err="1" smtClean="0">
                <a:solidFill>
                  <a:srgbClr val="FF0000"/>
                </a:solidFill>
              </a:rPr>
              <a:t>Osztálykirándu-láson</a:t>
            </a:r>
            <a:r>
              <a:rPr lang="hu-HU" sz="4000" b="1" spc="300" dirty="0" smtClean="0">
                <a:solidFill>
                  <a:srgbClr val="FF0000"/>
                </a:solidFill>
              </a:rPr>
              <a:t> 1968-ban,</a:t>
            </a:r>
            <a:br>
              <a:rPr lang="hu-HU" sz="4000" b="1" spc="300" dirty="0" smtClean="0">
                <a:solidFill>
                  <a:srgbClr val="FF0000"/>
                </a:solidFill>
              </a:rPr>
            </a:br>
            <a:r>
              <a:rPr lang="hu-HU" sz="4000" b="1" spc="300" dirty="0" smtClean="0">
                <a:solidFill>
                  <a:srgbClr val="FF0000"/>
                </a:solidFill>
              </a:rPr>
              <a:t>Sir </a:t>
            </a:r>
            <a:r>
              <a:rPr lang="hu-HU" sz="4000" b="1" spc="300" dirty="0">
                <a:solidFill>
                  <a:srgbClr val="FF0000"/>
                </a:solidFill>
              </a:rPr>
              <a:t>Lászlóné tanárnővel a Halászbástyán </a:t>
            </a:r>
            <a:endParaRPr lang="hu-HU" b="1" spc="300" dirty="0">
              <a:solidFill>
                <a:srgbClr val="FF0000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76672"/>
            <a:ext cx="4402133" cy="5904656"/>
          </a:xfrm>
        </p:spPr>
      </p:pic>
    </p:spTree>
    <p:extLst>
      <p:ext uri="{BB962C8B-B14F-4D97-AF65-F5344CB8AC3E}">
        <p14:creationId xmlns="" xmlns:p14="http://schemas.microsoft.com/office/powerpoint/2010/main" val="522958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3600" b="1" i="1" dirty="0" smtClean="0">
                <a:solidFill>
                  <a:srgbClr val="C00000"/>
                </a:solidFill>
              </a:rPr>
              <a:t>Tanári kiránduláson az 1980-as évek elején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361108"/>
            <a:ext cx="7384086" cy="5236244"/>
          </a:xfrm>
        </p:spPr>
      </p:pic>
    </p:spTree>
    <p:extLst>
      <p:ext uri="{BB962C8B-B14F-4D97-AF65-F5344CB8AC3E}">
        <p14:creationId xmlns="" xmlns:p14="http://schemas.microsoft.com/office/powerpoint/2010/main" val="5606470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1004664"/>
          </a:xfrm>
        </p:spPr>
        <p:txBody>
          <a:bodyPr anchor="t">
            <a:normAutofit/>
          </a:bodyPr>
          <a:lstStyle/>
          <a:p>
            <a:pPr algn="ctr"/>
            <a:r>
              <a:rPr lang="hu-HU" sz="3600" i="1" spc="300" dirty="0" smtClean="0">
                <a:solidFill>
                  <a:srgbClr val="C00000"/>
                </a:solidFill>
              </a:rPr>
              <a:t>Szalagavató 1983-ban</a:t>
            </a:r>
            <a:endParaRPr lang="hu-HU" sz="3600" i="1" spc="300" dirty="0">
              <a:solidFill>
                <a:srgbClr val="C00000"/>
              </a:solidFill>
            </a:endParaRP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11560" y="5661248"/>
            <a:ext cx="8352928" cy="1196752"/>
          </a:xfrm>
        </p:spPr>
        <p:txBody>
          <a:bodyPr>
            <a:normAutofit/>
          </a:bodyPr>
          <a:lstStyle/>
          <a:p>
            <a:pPr algn="ctr"/>
            <a:r>
              <a:rPr lang="hu-HU" sz="3200" dirty="0" smtClean="0"/>
              <a:t>(</a:t>
            </a:r>
            <a:r>
              <a:rPr lang="hu-HU" sz="3200" dirty="0" err="1" smtClean="0"/>
              <a:t>Sindel</a:t>
            </a:r>
            <a:r>
              <a:rPr lang="hu-HU" sz="3200" dirty="0" smtClean="0"/>
              <a:t> Imre, </a:t>
            </a:r>
            <a:r>
              <a:rPr lang="hu-HU" sz="3200" dirty="0" err="1"/>
              <a:t>dr.Földesi</a:t>
            </a:r>
            <a:r>
              <a:rPr lang="hu-HU" sz="3200" dirty="0"/>
              <a:t> Istvánné </a:t>
            </a:r>
            <a:r>
              <a:rPr lang="hu-HU" sz="3200" dirty="0" smtClean="0"/>
              <a:t>, Bartha István, Kiss András)</a:t>
            </a:r>
            <a:endParaRPr lang="hu-HU" sz="3200" dirty="0"/>
          </a:p>
        </p:txBody>
      </p:sp>
      <p:pic>
        <p:nvPicPr>
          <p:cNvPr id="8" name="Kép helye 7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86" r="1786"/>
          <a:stretch>
            <a:fillRect/>
          </a:stretch>
        </p:blipFill>
        <p:spPr/>
      </p:pic>
    </p:spTree>
    <p:extLst>
      <p:ext uri="{BB962C8B-B14F-4D97-AF65-F5344CB8AC3E}">
        <p14:creationId xmlns="" xmlns:p14="http://schemas.microsoft.com/office/powerpoint/2010/main" val="40077303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hu-HU" sz="5400" b="1" spc="300" dirty="0">
                <a:solidFill>
                  <a:srgbClr val="C00000"/>
                </a:solidFill>
              </a:rPr>
              <a:t>Képek tanári karácsonyi vacsorákról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 dirty="0"/>
          </a:p>
        </p:txBody>
      </p:sp>
    </p:spTree>
    <p:extLst>
      <p:ext uri="{BB962C8B-B14F-4D97-AF65-F5344CB8AC3E}">
        <p14:creationId xmlns="" xmlns:p14="http://schemas.microsoft.com/office/powerpoint/2010/main" val="9525330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helye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910" r="4910"/>
          <a:stretch>
            <a:fillRect/>
          </a:stretch>
        </p:blipFill>
        <p:spPr>
          <a:xfrm>
            <a:off x="1115616" y="105271"/>
            <a:ext cx="7344816" cy="5508612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344816" cy="1152128"/>
          </a:xfrm>
        </p:spPr>
        <p:txBody>
          <a:bodyPr>
            <a:noAutofit/>
          </a:bodyPr>
          <a:lstStyle/>
          <a:p>
            <a:r>
              <a:rPr lang="hu-HU" sz="3200" dirty="0"/>
              <a:t/>
            </a:r>
            <a:br>
              <a:rPr lang="hu-HU" sz="3200" dirty="0"/>
            </a:br>
            <a:r>
              <a:rPr lang="hu-HU" sz="3200" dirty="0">
                <a:solidFill>
                  <a:srgbClr val="C00000"/>
                </a:solidFill>
              </a:rPr>
              <a:t>Az 1984-es karácsonyi tanári </a:t>
            </a:r>
            <a:r>
              <a:rPr lang="hu-HU" sz="3200" dirty="0" smtClean="0">
                <a:solidFill>
                  <a:srgbClr val="C00000"/>
                </a:solidFill>
              </a:rPr>
              <a:t>vacsorán</a:t>
            </a:r>
            <a:br>
              <a:rPr lang="hu-HU" sz="3200" dirty="0" smtClean="0">
                <a:solidFill>
                  <a:srgbClr val="C00000"/>
                </a:solidFill>
              </a:rPr>
            </a:br>
            <a:r>
              <a:rPr lang="hu-HU" sz="3200" dirty="0" smtClean="0">
                <a:solidFill>
                  <a:srgbClr val="C00000"/>
                </a:solidFill>
              </a:rPr>
              <a:t> </a:t>
            </a:r>
            <a:r>
              <a:rPr lang="hu-HU" sz="3200" dirty="0">
                <a:solidFill>
                  <a:srgbClr val="C00000"/>
                </a:solidFill>
              </a:rPr>
              <a:t>humoros </a:t>
            </a:r>
            <a:r>
              <a:rPr lang="hu-HU" sz="3200" dirty="0" smtClean="0">
                <a:solidFill>
                  <a:srgbClr val="C00000"/>
                </a:solidFill>
              </a:rPr>
              <a:t>történetet </a:t>
            </a:r>
            <a:r>
              <a:rPr lang="hu-HU" sz="3200" dirty="0">
                <a:solidFill>
                  <a:srgbClr val="C00000"/>
                </a:solidFill>
              </a:rPr>
              <a:t>olvas fel 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971600" y="5733256"/>
            <a:ext cx="7848872" cy="438944"/>
          </a:xfrm>
        </p:spPr>
        <p:txBody>
          <a:bodyPr>
            <a:noAutofit/>
          </a:bodyPr>
          <a:lstStyle/>
          <a:p>
            <a:r>
              <a:rPr lang="hu-HU" sz="3200" i="1" dirty="0"/>
              <a:t>(Kamarás István, Kiss András, Molnár Róza)</a:t>
            </a:r>
            <a:endParaRPr lang="hu-HU" sz="3200" dirty="0"/>
          </a:p>
        </p:txBody>
      </p:sp>
      <p:sp>
        <p:nvSpPr>
          <p:cNvPr id="6" name="Téglalap 5"/>
          <p:cNvSpPr/>
          <p:nvPr/>
        </p:nvSpPr>
        <p:spPr>
          <a:xfrm>
            <a:off x="4444401" y="3244334"/>
            <a:ext cx="2551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i="1" dirty="0"/>
              <a:t>(</a:t>
            </a:r>
            <a:endParaRPr lang="hu-HU" dirty="0"/>
          </a:p>
        </p:txBody>
      </p:sp>
    </p:spTree>
    <p:extLst>
      <p:ext uri="{BB962C8B-B14F-4D97-AF65-F5344CB8AC3E}">
        <p14:creationId xmlns="" xmlns:p14="http://schemas.microsoft.com/office/powerpoint/2010/main" val="38072628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5576" y="5373216"/>
            <a:ext cx="8229600" cy="1143000"/>
          </a:xfrm>
        </p:spPr>
        <p:txBody>
          <a:bodyPr>
            <a:normAutofit/>
          </a:bodyPr>
          <a:lstStyle/>
          <a:p>
            <a:pPr>
              <a:spcBef>
                <a:spcPct val="20000"/>
              </a:spcBef>
            </a:pPr>
            <a:r>
              <a:rPr lang="hu-HU" sz="3200" b="1" dirty="0">
                <a:solidFill>
                  <a:srgbClr val="C00000"/>
                </a:solidFill>
              </a:rPr>
              <a:t>Karácsonyi tanári vacsora, 1984</a:t>
            </a:r>
            <a:r>
              <a:rPr lang="hu-HU" sz="3200" i="1" dirty="0" smtClean="0">
                <a:latin typeface="+mn-lt"/>
                <a:ea typeface="+mn-ea"/>
                <a:cs typeface="+mn-cs"/>
              </a:rPr>
              <a:t>. </a:t>
            </a:r>
            <a:br>
              <a:rPr lang="hu-HU" sz="3200" i="1" dirty="0" smtClean="0">
                <a:latin typeface="+mn-lt"/>
                <a:ea typeface="+mn-ea"/>
                <a:cs typeface="+mn-cs"/>
              </a:rPr>
            </a:br>
            <a:r>
              <a:rPr lang="hu-HU" sz="3200" i="1" dirty="0" smtClean="0">
                <a:latin typeface="+mn-lt"/>
                <a:ea typeface="+mn-ea"/>
                <a:cs typeface="+mn-cs"/>
              </a:rPr>
              <a:t>(</a:t>
            </a:r>
            <a:r>
              <a:rPr lang="hu-HU" sz="2700" i="1" dirty="0" smtClean="0">
                <a:latin typeface="+mn-lt"/>
                <a:ea typeface="+mn-ea"/>
                <a:cs typeface="+mn-cs"/>
              </a:rPr>
              <a:t>Kamarás </a:t>
            </a:r>
            <a:r>
              <a:rPr lang="hu-HU" sz="2700" i="1" dirty="0">
                <a:latin typeface="+mn-lt"/>
                <a:ea typeface="+mn-ea"/>
                <a:cs typeface="+mn-cs"/>
              </a:rPr>
              <a:t>Istvánné, Kamarás István, </a:t>
            </a:r>
            <a:r>
              <a:rPr lang="hu-HU" sz="2700" i="1" dirty="0" smtClean="0">
                <a:latin typeface="+mn-lt"/>
                <a:ea typeface="+mn-ea"/>
                <a:cs typeface="+mn-cs"/>
              </a:rPr>
              <a:t>Kiss András)</a:t>
            </a:r>
            <a:endParaRPr lang="hu-HU" sz="2700" i="1" dirty="0">
              <a:latin typeface="+mn-lt"/>
              <a:ea typeface="+mn-ea"/>
              <a:cs typeface="+mn-cs"/>
            </a:endParaRPr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88640"/>
            <a:ext cx="7272808" cy="4967588"/>
          </a:xfrm>
        </p:spPr>
      </p:pic>
    </p:spTree>
    <p:extLst>
      <p:ext uri="{BB962C8B-B14F-4D97-AF65-F5344CB8AC3E}">
        <p14:creationId xmlns="" xmlns:p14="http://schemas.microsoft.com/office/powerpoint/2010/main" val="15161352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ép helye 7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696" r="6696"/>
          <a:stretch>
            <a:fillRect/>
          </a:stretch>
        </p:blipFill>
        <p:spPr>
          <a:xfrm>
            <a:off x="251520" y="260648"/>
            <a:ext cx="8459489" cy="6344617"/>
          </a:xfrm>
        </p:spPr>
      </p:pic>
    </p:spTree>
    <p:extLst>
      <p:ext uri="{BB962C8B-B14F-4D97-AF65-F5344CB8AC3E}">
        <p14:creationId xmlns="" xmlns:p14="http://schemas.microsoft.com/office/powerpoint/2010/main" val="38177201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3568" y="5373216"/>
            <a:ext cx="8229600" cy="1143000"/>
          </a:xfrm>
        </p:spPr>
        <p:txBody>
          <a:bodyPr>
            <a:noAutofit/>
          </a:bodyPr>
          <a:lstStyle/>
          <a:p>
            <a:r>
              <a:rPr lang="hu-HU" sz="3600" i="1" dirty="0">
                <a:latin typeface="+mn-lt"/>
                <a:ea typeface="+mn-ea"/>
                <a:cs typeface="+mn-cs"/>
              </a:rPr>
              <a:t>Kiss András, Stefán Frigyes, Sir Lászlóné </a:t>
            </a:r>
            <a:br>
              <a:rPr lang="hu-HU" sz="3600" i="1" dirty="0">
                <a:latin typeface="+mn-lt"/>
                <a:ea typeface="+mn-ea"/>
                <a:cs typeface="+mn-cs"/>
              </a:rPr>
            </a:br>
            <a:r>
              <a:rPr lang="hu-HU" sz="3600" i="1" dirty="0">
                <a:latin typeface="+mn-lt"/>
                <a:ea typeface="+mn-ea"/>
                <a:cs typeface="+mn-cs"/>
              </a:rPr>
              <a:t>egy karácsonyi tanári vacsorán</a:t>
            </a:r>
          </a:p>
        </p:txBody>
      </p:sp>
      <p:pic>
        <p:nvPicPr>
          <p:cNvPr id="7" name="Tartalom helye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16632"/>
            <a:ext cx="6923701" cy="4809165"/>
          </a:xfrm>
        </p:spPr>
      </p:pic>
    </p:spTree>
    <p:extLst>
      <p:ext uri="{BB962C8B-B14F-4D97-AF65-F5344CB8AC3E}">
        <p14:creationId xmlns="" xmlns:p14="http://schemas.microsoft.com/office/powerpoint/2010/main" val="41605783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94" t="20965" r="268" b="-3035"/>
          <a:stretch/>
        </p:blipFill>
        <p:spPr>
          <a:xfrm>
            <a:off x="611560" y="1628800"/>
            <a:ext cx="7523367" cy="4680520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68952" cy="1296144"/>
          </a:xfrm>
        </p:spPr>
        <p:txBody>
          <a:bodyPr anchor="t">
            <a:noAutofit/>
          </a:bodyPr>
          <a:lstStyle/>
          <a:p>
            <a:pPr algn="ctr"/>
            <a:r>
              <a:rPr lang="hu-HU" sz="3600" i="1" dirty="0">
                <a:solidFill>
                  <a:srgbClr val="C00000"/>
                </a:solidFill>
              </a:rPr>
              <a:t>Egy érettségi találkozó képei </a:t>
            </a:r>
            <a:r>
              <a:rPr lang="hu-HU" sz="3600" i="1" dirty="0" smtClean="0">
                <a:solidFill>
                  <a:srgbClr val="C00000"/>
                </a:solidFill>
              </a:rPr>
              <a:t/>
            </a:r>
            <a:br>
              <a:rPr lang="hu-HU" sz="3600" i="1" dirty="0" smtClean="0">
                <a:solidFill>
                  <a:srgbClr val="C00000"/>
                </a:solidFill>
              </a:rPr>
            </a:br>
            <a:r>
              <a:rPr lang="hu-HU" sz="3600" i="1" dirty="0" smtClean="0">
                <a:solidFill>
                  <a:srgbClr val="C00000"/>
                </a:solidFill>
              </a:rPr>
              <a:t>(1975 – 2005, Szepesi László  tanár úr osztálya)</a:t>
            </a:r>
            <a:endParaRPr lang="hu-HU" sz="36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416786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84784"/>
            <a:ext cx="6939615" cy="5204711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Autofit/>
          </a:bodyPr>
          <a:lstStyle/>
          <a:p>
            <a:r>
              <a:rPr lang="hu-HU" sz="3200" b="1" dirty="0" smtClean="0">
                <a:solidFill>
                  <a:srgbClr val="C00000"/>
                </a:solidFill>
              </a:rPr>
              <a:t>Az osztálytalálkozóra meghívott tanárok között.</a:t>
            </a:r>
            <a:br>
              <a:rPr lang="hu-HU" sz="3200" b="1" dirty="0" smtClean="0">
                <a:solidFill>
                  <a:srgbClr val="C00000"/>
                </a:solidFill>
              </a:rPr>
            </a:br>
            <a:r>
              <a:rPr lang="hu-HU" sz="3200" dirty="0" smtClean="0"/>
              <a:t>(Szepesi László, Bartha István, Kiss András, Fábián József, Szabó Győző)</a:t>
            </a:r>
            <a:endParaRPr lang="hu-HU" sz="3200" dirty="0"/>
          </a:p>
        </p:txBody>
      </p:sp>
    </p:spTree>
    <p:extLst>
      <p:ext uri="{BB962C8B-B14F-4D97-AF65-F5344CB8AC3E}">
        <p14:creationId xmlns="" xmlns:p14="http://schemas.microsoft.com/office/powerpoint/2010/main" val="23707605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544522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u-HU" sz="3600" b="1" spc="300" dirty="0">
                <a:solidFill>
                  <a:srgbClr val="C00000"/>
                </a:solidFill>
              </a:rPr>
              <a:t>Bartha István, Kiss </a:t>
            </a:r>
            <a:r>
              <a:rPr lang="hu-HU" sz="3600" b="1" spc="300" dirty="0" smtClean="0">
                <a:solidFill>
                  <a:srgbClr val="C00000"/>
                </a:solidFill>
              </a:rPr>
              <a:t>András,</a:t>
            </a:r>
            <a:br>
              <a:rPr lang="hu-HU" sz="3600" b="1" spc="300" dirty="0" smtClean="0">
                <a:solidFill>
                  <a:srgbClr val="C00000"/>
                </a:solidFill>
              </a:rPr>
            </a:br>
            <a:r>
              <a:rPr lang="hu-HU" sz="3600" b="1" spc="300" dirty="0" smtClean="0">
                <a:solidFill>
                  <a:srgbClr val="C00000"/>
                </a:solidFill>
              </a:rPr>
              <a:t>Fábián </a:t>
            </a:r>
            <a:r>
              <a:rPr lang="hu-HU" sz="3600" b="1" spc="300" dirty="0">
                <a:solidFill>
                  <a:srgbClr val="C00000"/>
                </a:solidFill>
              </a:rPr>
              <a:t>József </a:t>
            </a:r>
            <a:r>
              <a:rPr lang="hu-HU" sz="3600" b="1" spc="300" dirty="0" smtClean="0">
                <a:solidFill>
                  <a:srgbClr val="C00000"/>
                </a:solidFill>
              </a:rPr>
              <a:t>az </a:t>
            </a:r>
            <a:r>
              <a:rPr lang="hu-HU" sz="3600" b="1" spc="300" dirty="0">
                <a:solidFill>
                  <a:srgbClr val="C00000"/>
                </a:solidFill>
              </a:rPr>
              <a:t>osztálytalálkozón</a:t>
            </a: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147" t="15072" r="8502" b="-548"/>
          <a:stretch/>
        </p:blipFill>
        <p:spPr>
          <a:xfrm>
            <a:off x="1475656" y="260648"/>
            <a:ext cx="6474627" cy="5040246"/>
          </a:xfrm>
        </p:spPr>
      </p:pic>
    </p:spTree>
    <p:extLst>
      <p:ext uri="{BB962C8B-B14F-4D97-AF65-F5344CB8AC3E}">
        <p14:creationId xmlns="" xmlns:p14="http://schemas.microsoft.com/office/powerpoint/2010/main" val="3338194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Tartalom helye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32656"/>
            <a:ext cx="7680853" cy="5760640"/>
          </a:xfrm>
        </p:spPr>
      </p:pic>
    </p:spTree>
    <p:extLst>
      <p:ext uri="{BB962C8B-B14F-4D97-AF65-F5344CB8AC3E}">
        <p14:creationId xmlns="" xmlns:p14="http://schemas.microsoft.com/office/powerpoint/2010/main" val="14713015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5699100"/>
            <a:ext cx="8229600" cy="1143000"/>
          </a:xfrm>
        </p:spPr>
        <p:txBody>
          <a:bodyPr>
            <a:normAutofit/>
          </a:bodyPr>
          <a:lstStyle/>
          <a:p>
            <a:r>
              <a:rPr lang="hu-HU" sz="3600" b="1" spc="300" dirty="0" smtClean="0">
                <a:solidFill>
                  <a:srgbClr val="C00000"/>
                </a:solidFill>
              </a:rPr>
              <a:t>Bartha István és Kiss András</a:t>
            </a:r>
            <a:endParaRPr lang="hu-HU" sz="3600" b="1" spc="300" dirty="0">
              <a:solidFill>
                <a:srgbClr val="C00000"/>
              </a:solidFill>
            </a:endParaRPr>
          </a:p>
        </p:txBody>
      </p:sp>
      <p:pic>
        <p:nvPicPr>
          <p:cNvPr id="10" name="Tartalom helye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60648"/>
            <a:ext cx="7416824" cy="5562618"/>
          </a:xfrm>
        </p:spPr>
      </p:pic>
    </p:spTree>
    <p:extLst>
      <p:ext uri="{BB962C8B-B14F-4D97-AF65-F5344CB8AC3E}">
        <p14:creationId xmlns="" xmlns:p14="http://schemas.microsoft.com/office/powerpoint/2010/main" val="17304739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5715000"/>
            <a:ext cx="8229600" cy="1143000"/>
          </a:xfrm>
        </p:spPr>
        <p:txBody>
          <a:bodyPr>
            <a:noAutofit/>
          </a:bodyPr>
          <a:lstStyle/>
          <a:p>
            <a:r>
              <a:rPr lang="hu-HU" sz="3200" b="1" dirty="0">
                <a:solidFill>
                  <a:srgbClr val="C00000"/>
                </a:solidFill>
              </a:rPr>
              <a:t>Bartha István, Kiss András, Fábián József, </a:t>
            </a:r>
            <a:r>
              <a:rPr lang="hu-HU" sz="3200" b="1" dirty="0" smtClean="0">
                <a:solidFill>
                  <a:srgbClr val="C00000"/>
                </a:solidFill>
              </a:rPr>
              <a:t/>
            </a:r>
            <a:br>
              <a:rPr lang="hu-HU" sz="3200" b="1" dirty="0" smtClean="0">
                <a:solidFill>
                  <a:srgbClr val="C00000"/>
                </a:solidFill>
              </a:rPr>
            </a:br>
            <a:r>
              <a:rPr lang="hu-HU" sz="3200" b="1" dirty="0" smtClean="0">
                <a:solidFill>
                  <a:srgbClr val="C00000"/>
                </a:solidFill>
              </a:rPr>
              <a:t>Sir </a:t>
            </a:r>
            <a:r>
              <a:rPr lang="hu-HU" sz="3200" b="1" dirty="0">
                <a:solidFill>
                  <a:srgbClr val="C00000"/>
                </a:solidFill>
              </a:rPr>
              <a:t>Lászlóné</a:t>
            </a:r>
          </a:p>
        </p:txBody>
      </p:sp>
      <p:pic>
        <p:nvPicPr>
          <p:cNvPr id="9" name="Tartalom helye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60648"/>
            <a:ext cx="7344816" cy="5508612"/>
          </a:xfrm>
        </p:spPr>
      </p:pic>
    </p:spTree>
    <p:extLst>
      <p:ext uri="{BB962C8B-B14F-4D97-AF65-F5344CB8AC3E}">
        <p14:creationId xmlns="" xmlns:p14="http://schemas.microsoft.com/office/powerpoint/2010/main" val="39646377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1052736"/>
            <a:ext cx="3456384" cy="5040560"/>
          </a:xfrm>
        </p:spPr>
        <p:txBody>
          <a:bodyPr>
            <a:noAutofit/>
          </a:bodyPr>
          <a:lstStyle/>
          <a:p>
            <a:r>
              <a:rPr lang="hu-HU" sz="3600" b="1" dirty="0" smtClean="0">
                <a:solidFill>
                  <a:srgbClr val="FF0000"/>
                </a:solidFill>
              </a:rPr>
              <a:t>Nyugdíjba vonulása alkalmából </a:t>
            </a:r>
            <a:r>
              <a:rPr lang="hu-HU" sz="3600" b="1" dirty="0">
                <a:solidFill>
                  <a:srgbClr val="FF0000"/>
                </a:solidFill>
              </a:rPr>
              <a:t>Keller </a:t>
            </a:r>
            <a:r>
              <a:rPr lang="hu-HU" sz="3600" b="1" dirty="0" smtClean="0">
                <a:solidFill>
                  <a:srgbClr val="FF0000"/>
                </a:solidFill>
              </a:rPr>
              <a:t>Lívia festményével ajándékozta meg a nevelőtestület</a:t>
            </a:r>
            <a:endParaRPr lang="hu-HU" sz="3600" b="1" dirty="0">
              <a:solidFill>
                <a:srgbClr val="FF0000"/>
              </a:solidFill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620688"/>
            <a:ext cx="4690142" cy="5541626"/>
          </a:xfrm>
        </p:spPr>
      </p:pic>
    </p:spTree>
    <p:extLst>
      <p:ext uri="{BB962C8B-B14F-4D97-AF65-F5344CB8AC3E}">
        <p14:creationId xmlns="" xmlns:p14="http://schemas.microsoft.com/office/powerpoint/2010/main" val="28147943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250704" cy="5602634"/>
          </a:xfrm>
        </p:spPr>
        <p:txBody>
          <a:bodyPr>
            <a:normAutofit/>
          </a:bodyPr>
          <a:lstStyle/>
          <a:p>
            <a:r>
              <a:rPr lang="hu-HU" i="1" dirty="0" smtClean="0">
                <a:solidFill>
                  <a:srgbClr val="C00000"/>
                </a:solidFill>
              </a:rPr>
              <a:t>A festmény a 23. Sz. Ált. Iskolában eltöltött évekre emlékeztette</a:t>
            </a:r>
            <a:endParaRPr lang="hu-HU" i="1" dirty="0">
              <a:solidFill>
                <a:srgbClr val="C00000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0389" t="16767" r="3636" b="32663"/>
          <a:stretch/>
        </p:blipFill>
        <p:spPr>
          <a:xfrm>
            <a:off x="3779912" y="332656"/>
            <a:ext cx="5120797" cy="5472608"/>
          </a:xfrm>
        </p:spPr>
      </p:pic>
    </p:spTree>
    <p:extLst>
      <p:ext uri="{BB962C8B-B14F-4D97-AF65-F5344CB8AC3E}">
        <p14:creationId xmlns="" xmlns:p14="http://schemas.microsoft.com/office/powerpoint/2010/main" val="21497662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b="1" spc="300" dirty="0" smtClean="0">
                <a:solidFill>
                  <a:srgbClr val="FF0000"/>
                </a:solidFill>
              </a:rPr>
              <a:t>2002-ben </a:t>
            </a:r>
            <a:r>
              <a:rPr lang="hu-HU" sz="3600" b="1" spc="300" dirty="0" err="1" smtClean="0">
                <a:solidFill>
                  <a:srgbClr val="FF0000"/>
                </a:solidFill>
              </a:rPr>
              <a:t>Palumby</a:t>
            </a:r>
            <a:r>
              <a:rPr lang="hu-HU" sz="3600" b="1" spc="300" dirty="0" smtClean="0">
                <a:solidFill>
                  <a:srgbClr val="FF0000"/>
                </a:solidFill>
              </a:rPr>
              <a:t> Gyulát köszönti </a:t>
            </a:r>
            <a:br>
              <a:rPr lang="hu-HU" sz="3600" b="1" spc="300" dirty="0" smtClean="0">
                <a:solidFill>
                  <a:srgbClr val="FF0000"/>
                </a:solidFill>
              </a:rPr>
            </a:br>
            <a:r>
              <a:rPr lang="hu-HU" sz="3600" b="1" spc="300" dirty="0" smtClean="0">
                <a:solidFill>
                  <a:srgbClr val="FF0000"/>
                </a:solidFill>
              </a:rPr>
              <a:t>90. születésnapján</a:t>
            </a:r>
            <a:endParaRPr lang="hu-HU" sz="3600" b="1" spc="300" dirty="0">
              <a:solidFill>
                <a:srgbClr val="FF0000"/>
              </a:solidFill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990" y="1628800"/>
            <a:ext cx="7949683" cy="4680520"/>
          </a:xfrm>
        </p:spPr>
      </p:pic>
    </p:spTree>
    <p:extLst>
      <p:ext uri="{BB962C8B-B14F-4D97-AF65-F5344CB8AC3E}">
        <p14:creationId xmlns="" xmlns:p14="http://schemas.microsoft.com/office/powerpoint/2010/main" val="214324109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anchor="b"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sz="4000" b="1" spc="300" dirty="0">
                <a:solidFill>
                  <a:srgbClr val="FF0000"/>
                </a:solidFill>
              </a:rPr>
              <a:t>2002-ben </a:t>
            </a:r>
            <a:r>
              <a:rPr lang="hu-HU" sz="4000" b="1" spc="300" dirty="0" err="1">
                <a:solidFill>
                  <a:srgbClr val="FF0000"/>
                </a:solidFill>
              </a:rPr>
              <a:t>Palumby</a:t>
            </a:r>
            <a:r>
              <a:rPr lang="hu-HU" sz="4000" b="1" spc="300" dirty="0">
                <a:solidFill>
                  <a:srgbClr val="FF0000"/>
                </a:solidFill>
              </a:rPr>
              <a:t> Gyulát köszönti </a:t>
            </a:r>
            <a:br>
              <a:rPr lang="hu-HU" sz="4000" b="1" spc="300" dirty="0">
                <a:solidFill>
                  <a:srgbClr val="FF0000"/>
                </a:solidFill>
              </a:rPr>
            </a:br>
            <a:r>
              <a:rPr lang="hu-HU" sz="4000" b="1" spc="300" dirty="0">
                <a:solidFill>
                  <a:srgbClr val="FF0000"/>
                </a:solidFill>
              </a:rPr>
              <a:t>90. születésnapján</a:t>
            </a: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763715"/>
            <a:ext cx="6120680" cy="4696174"/>
          </a:xfrm>
        </p:spPr>
      </p:pic>
    </p:spTree>
    <p:extLst>
      <p:ext uri="{BB962C8B-B14F-4D97-AF65-F5344CB8AC3E}">
        <p14:creationId xmlns="" xmlns:p14="http://schemas.microsoft.com/office/powerpoint/2010/main" val="37557900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4869160"/>
            <a:ext cx="8229600" cy="1988840"/>
          </a:xfrm>
        </p:spPr>
        <p:txBody>
          <a:bodyPr>
            <a:normAutofit/>
          </a:bodyPr>
          <a:lstStyle/>
          <a:p>
            <a:r>
              <a:rPr lang="hu-HU" sz="3600" b="1" dirty="0" smtClean="0">
                <a:solidFill>
                  <a:srgbClr val="C00000"/>
                </a:solidFill>
              </a:rPr>
              <a:t>Az iskolagaléria kiállításának megnyitóján </a:t>
            </a:r>
            <a:br>
              <a:rPr lang="hu-HU" sz="3600" b="1" dirty="0" smtClean="0">
                <a:solidFill>
                  <a:srgbClr val="C00000"/>
                </a:solidFill>
              </a:rPr>
            </a:br>
            <a:r>
              <a:rPr lang="hu-HU" sz="3600" b="1" dirty="0" smtClean="0">
                <a:solidFill>
                  <a:srgbClr val="C00000"/>
                </a:solidFill>
              </a:rPr>
              <a:t>(</a:t>
            </a:r>
            <a:r>
              <a:rPr lang="hu-HU" sz="3600" b="1" dirty="0" err="1" smtClean="0">
                <a:solidFill>
                  <a:srgbClr val="C00000"/>
                </a:solidFill>
              </a:rPr>
              <a:t>Toró</a:t>
            </a:r>
            <a:r>
              <a:rPr lang="hu-HU" sz="3600" b="1" dirty="0" smtClean="0">
                <a:solidFill>
                  <a:srgbClr val="C00000"/>
                </a:solidFill>
              </a:rPr>
              <a:t> Csaba, Tóth Tamás, Kiss András,</a:t>
            </a:r>
            <a:br>
              <a:rPr lang="hu-HU" sz="3600" b="1" dirty="0" smtClean="0">
                <a:solidFill>
                  <a:srgbClr val="C00000"/>
                </a:solidFill>
              </a:rPr>
            </a:br>
            <a:r>
              <a:rPr lang="hu-HU" sz="3600" b="1" dirty="0" smtClean="0">
                <a:solidFill>
                  <a:srgbClr val="C00000"/>
                </a:solidFill>
              </a:rPr>
              <a:t> elöl Molnár </a:t>
            </a:r>
            <a:r>
              <a:rPr lang="hu-HU" sz="3600" b="1" dirty="0">
                <a:solidFill>
                  <a:srgbClr val="C00000"/>
                </a:solidFill>
              </a:rPr>
              <a:t>Róza, Keller Lívia</a:t>
            </a:r>
            <a:r>
              <a:rPr lang="hu-HU" sz="3600" b="1" dirty="0" smtClean="0">
                <a:solidFill>
                  <a:srgbClr val="C00000"/>
                </a:solidFill>
              </a:rPr>
              <a:t>)</a:t>
            </a:r>
            <a:endParaRPr lang="hu-HU" sz="3600" b="1" dirty="0">
              <a:solidFill>
                <a:srgbClr val="C00000"/>
              </a:solidFill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4664"/>
            <a:ext cx="6120680" cy="4590510"/>
          </a:xfrm>
        </p:spPr>
      </p:pic>
    </p:spTree>
    <p:extLst>
      <p:ext uri="{BB962C8B-B14F-4D97-AF65-F5344CB8AC3E}">
        <p14:creationId xmlns="" xmlns:p14="http://schemas.microsoft.com/office/powerpoint/2010/main" val="4192717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b="1" i="1" dirty="0">
                <a:solidFill>
                  <a:srgbClr val="C00000"/>
                </a:solidFill>
              </a:rPr>
              <a:t>Kiss András és Demeter Gyula tanár urak</a:t>
            </a:r>
          </a:p>
        </p:txBody>
      </p:sp>
      <p:pic>
        <p:nvPicPr>
          <p:cNvPr id="4" name="Tartalom helye 3" descr="Nagyapi és Gyula bács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91497" y="1600200"/>
            <a:ext cx="6761006" cy="4525963"/>
          </a:xfrm>
        </p:spPr>
      </p:pic>
    </p:spTree>
    <p:extLst>
      <p:ext uri="{BB962C8B-B14F-4D97-AF65-F5344CB8AC3E}">
        <p14:creationId xmlns="" xmlns:p14="http://schemas.microsoft.com/office/powerpoint/2010/main" val="38261158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b="1" i="1" dirty="0" smtClean="0">
                <a:solidFill>
                  <a:srgbClr val="C00000"/>
                </a:solidFill>
              </a:rPr>
              <a:t>Érettségi találkozón 2010-ben</a:t>
            </a:r>
            <a:endParaRPr lang="hu-HU" b="1" i="1" dirty="0">
              <a:solidFill>
                <a:srgbClr val="C00000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196752"/>
            <a:ext cx="6624739" cy="4968552"/>
          </a:xfrm>
        </p:spPr>
      </p:pic>
    </p:spTree>
    <p:extLst>
      <p:ext uri="{BB962C8B-B14F-4D97-AF65-F5344CB8AC3E}">
        <p14:creationId xmlns="" xmlns:p14="http://schemas.microsoft.com/office/powerpoint/2010/main" val="22298821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5" y="548680"/>
            <a:ext cx="7968889" cy="5976664"/>
          </a:xfrm>
        </p:spPr>
      </p:pic>
    </p:spTree>
    <p:extLst>
      <p:ext uri="{BB962C8B-B14F-4D97-AF65-F5344CB8AC3E}">
        <p14:creationId xmlns="" xmlns:p14="http://schemas.microsoft.com/office/powerpoint/2010/main" val="15177295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436096" y="274638"/>
            <a:ext cx="3528392" cy="5746650"/>
          </a:xfrm>
        </p:spPr>
        <p:txBody>
          <a:bodyPr>
            <a:normAutofit/>
          </a:bodyPr>
          <a:lstStyle/>
          <a:p>
            <a:r>
              <a:rPr lang="hu-HU" dirty="0" smtClean="0"/>
              <a:t>T</a:t>
            </a:r>
            <a:r>
              <a:rPr lang="hu-HU" sz="4000" dirty="0" smtClean="0"/>
              <a:t>anártalálkozón</a:t>
            </a:r>
            <a:r>
              <a:rPr lang="hu-HU" dirty="0" smtClean="0"/>
              <a:t> 2008-ban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60" t="-139" r="37335" b="-4706"/>
          <a:stretch/>
        </p:blipFill>
        <p:spPr>
          <a:xfrm>
            <a:off x="251520" y="116632"/>
            <a:ext cx="5112568" cy="6557748"/>
          </a:xfrm>
        </p:spPr>
      </p:pic>
    </p:spTree>
    <p:extLst>
      <p:ext uri="{BB962C8B-B14F-4D97-AF65-F5344CB8AC3E}">
        <p14:creationId xmlns="" xmlns:p14="http://schemas.microsoft.com/office/powerpoint/2010/main" val="8718068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b="1" i="1" dirty="0">
                <a:solidFill>
                  <a:srgbClr val="C00000"/>
                </a:solidFill>
              </a:rPr>
              <a:t>A tanártalálkozó résztvevői ismerkednek a felújított </a:t>
            </a:r>
            <a:r>
              <a:rPr lang="hu-HU" sz="3600" b="1" i="1" dirty="0" smtClean="0">
                <a:solidFill>
                  <a:srgbClr val="C00000"/>
                </a:solidFill>
              </a:rPr>
              <a:t>iskolaépülettel (2008)</a:t>
            </a:r>
            <a:endParaRPr lang="hu-HU" sz="3600" b="1" i="1" dirty="0">
              <a:solidFill>
                <a:srgbClr val="C00000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243" t="13420"/>
          <a:stretch/>
        </p:blipFill>
        <p:spPr>
          <a:xfrm>
            <a:off x="1405466" y="1811867"/>
            <a:ext cx="6478901" cy="4535590"/>
          </a:xfrm>
        </p:spPr>
      </p:pic>
    </p:spTree>
    <p:extLst>
      <p:ext uri="{BB962C8B-B14F-4D97-AF65-F5344CB8AC3E}">
        <p14:creationId xmlns="" xmlns:p14="http://schemas.microsoft.com/office/powerpoint/2010/main" val="9808303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b="1" i="1" dirty="0" smtClean="0">
                <a:solidFill>
                  <a:srgbClr val="C00000"/>
                </a:solidFill>
              </a:rPr>
              <a:t>Tanártalálkozón 2008-ban Soós Ferenc és </a:t>
            </a:r>
            <a:r>
              <a:rPr lang="hu-HU" sz="3600" b="1" i="1" dirty="0">
                <a:solidFill>
                  <a:srgbClr val="C00000"/>
                </a:solidFill>
              </a:rPr>
              <a:t>Kántorné </a:t>
            </a:r>
            <a:r>
              <a:rPr lang="hu-HU" sz="3600" b="1" i="1" dirty="0" smtClean="0">
                <a:solidFill>
                  <a:srgbClr val="C00000"/>
                </a:solidFill>
              </a:rPr>
              <a:t>Hidvégi Katalin társaságában </a:t>
            </a:r>
            <a:endParaRPr lang="hu-HU" sz="3600" b="1" i="1" dirty="0">
              <a:solidFill>
                <a:srgbClr val="C00000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432912"/>
            <a:ext cx="6789912" cy="5092432"/>
          </a:xfrm>
        </p:spPr>
      </p:pic>
    </p:spTree>
    <p:extLst>
      <p:ext uri="{BB962C8B-B14F-4D97-AF65-F5344CB8AC3E}">
        <p14:creationId xmlns="" xmlns:p14="http://schemas.microsoft.com/office/powerpoint/2010/main" val="42102365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24744"/>
            <a:ext cx="7344816" cy="5508612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800200"/>
          </a:xfrm>
        </p:spPr>
        <p:txBody>
          <a:bodyPr>
            <a:normAutofit/>
          </a:bodyPr>
          <a:lstStyle/>
          <a:p>
            <a:pPr algn="l"/>
            <a:r>
              <a:rPr lang="hu-HU" sz="3600" b="1" i="1" dirty="0" smtClean="0">
                <a:solidFill>
                  <a:srgbClr val="C00000"/>
                </a:solidFill>
              </a:rPr>
              <a:t>Demeter Gyula, </a:t>
            </a:r>
            <a:r>
              <a:rPr lang="hu-HU" sz="3600" b="1" i="1" dirty="0" err="1" smtClean="0">
                <a:solidFill>
                  <a:srgbClr val="C00000"/>
                </a:solidFill>
              </a:rPr>
              <a:t>Sindel</a:t>
            </a:r>
            <a:r>
              <a:rPr lang="hu-HU" sz="3600" b="1" i="1" dirty="0" smtClean="0">
                <a:solidFill>
                  <a:srgbClr val="C00000"/>
                </a:solidFill>
              </a:rPr>
              <a:t> Imre, Kiss András </a:t>
            </a:r>
            <a:r>
              <a:rPr lang="hu-HU" sz="3600" b="1" i="1" dirty="0">
                <a:solidFill>
                  <a:srgbClr val="C00000"/>
                </a:solidFill>
              </a:rPr>
              <a:t>(2</a:t>
            </a:r>
            <a:r>
              <a:rPr lang="hu-HU" sz="3600" b="1" i="1" dirty="0">
                <a:solidFill>
                  <a:schemeClr val="bg1"/>
                </a:solidFill>
              </a:rPr>
              <a:t>008)</a:t>
            </a:r>
          </a:p>
        </p:txBody>
      </p:sp>
    </p:spTree>
    <p:extLst>
      <p:ext uri="{BB962C8B-B14F-4D97-AF65-F5344CB8AC3E}">
        <p14:creationId xmlns="" xmlns:p14="http://schemas.microsoft.com/office/powerpoint/2010/main" val="28126174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600" b="1" i="1" dirty="0" smtClean="0">
                <a:solidFill>
                  <a:srgbClr val="C00000"/>
                </a:solidFill>
              </a:rPr>
              <a:t>2008</a:t>
            </a:r>
            <a:endParaRPr lang="hu-HU" sz="3600" b="1" i="1" dirty="0">
              <a:solidFill>
                <a:srgbClr val="C00000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196752"/>
            <a:ext cx="7128792" cy="5346594"/>
          </a:xfrm>
        </p:spPr>
      </p:pic>
    </p:spTree>
    <p:extLst>
      <p:ext uri="{BB962C8B-B14F-4D97-AF65-F5344CB8AC3E}">
        <p14:creationId xmlns="" xmlns:p14="http://schemas.microsoft.com/office/powerpoint/2010/main" val="26056219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b="1" spc="300" dirty="0" smtClean="0">
                <a:solidFill>
                  <a:srgbClr val="FF0000"/>
                </a:solidFill>
              </a:rPr>
              <a:t>Iskolai rendezvény szünetében Fábián József, Sir Lászlóné és  Baloghné Dósa Erika társaságában</a:t>
            </a:r>
            <a:endParaRPr lang="hu-HU" sz="3600" b="1" spc="300" dirty="0">
              <a:solidFill>
                <a:srgbClr val="FF0000"/>
              </a:solidFill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700808"/>
            <a:ext cx="7488175" cy="4997688"/>
          </a:xfrm>
        </p:spPr>
      </p:pic>
    </p:spTree>
    <p:extLst>
      <p:ext uri="{BB962C8B-B14F-4D97-AF65-F5344CB8AC3E}">
        <p14:creationId xmlns="" xmlns:p14="http://schemas.microsoft.com/office/powerpoint/2010/main" val="2657074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748" y="332655"/>
            <a:ext cx="4716524" cy="6288699"/>
          </a:xfrm>
        </p:spPr>
      </p:pic>
    </p:spTree>
    <p:extLst>
      <p:ext uri="{BB962C8B-B14F-4D97-AF65-F5344CB8AC3E}">
        <p14:creationId xmlns="" xmlns:p14="http://schemas.microsoft.com/office/powerpoint/2010/main" val="33750170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610</TotalTime>
  <Words>919</Words>
  <Application>Microsoft Office PowerPoint</Application>
  <PresentationFormat>Diavetítés a képernyőre (4:3 oldalarány)</PresentationFormat>
  <Paragraphs>70</Paragraphs>
  <Slides>49</Slides>
  <Notes>1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49</vt:i4>
      </vt:variant>
    </vt:vector>
  </HeadingPairs>
  <TitlesOfParts>
    <vt:vector size="50" baseType="lpstr">
      <vt:lpstr>Office-téma</vt:lpstr>
      <vt:lpstr>Kiss András (1933-2015)</vt:lpstr>
      <vt:lpstr>2. dia</vt:lpstr>
      <vt:lpstr>3. dia</vt:lpstr>
      <vt:lpstr>Jászkiséren született 1933-ban</vt:lpstr>
      <vt:lpstr>Jászkiséri képek: a református templom és a református általános iskola</vt:lpstr>
      <vt:lpstr>A jászapáti gimnázium (1947-1951) </vt:lpstr>
      <vt:lpstr>Egyetemi tanulmányok 1951-1956  között  a  debreceni Kossuth Lajos Tudományegyetemen</vt:lpstr>
      <vt:lpstr>A KLTE Benczúr Kollégiuma</vt:lpstr>
      <vt:lpstr>Pályáját a kenderesi általános iskolában kezdte</vt:lpstr>
      <vt:lpstr>1957-től 1962-ig a Táncsics téri általános Iskolában tanított</vt:lpstr>
      <vt:lpstr>Az egykori 23. Sz. Általános Iskola épülete ma</vt:lpstr>
      <vt:lpstr>Iskolánk tanára volt 1962-től 1993-ig </vt:lpstr>
      <vt:lpstr>Emlékképek  a kiliános évekből</vt:lpstr>
      <vt:lpstr>A nevelőtestület 1962-ben</vt:lpstr>
      <vt:lpstr>15. dia</vt:lpstr>
      <vt:lpstr>Igazgatói</vt:lpstr>
      <vt:lpstr>Igazgatóival</vt:lpstr>
      <vt:lpstr>A Kilián Gimnázium tantestülete 1969-ben</vt:lpstr>
      <vt:lpstr>Csoportkép a Gimnázium tantestületéről és munkatársairól (1986)</vt:lpstr>
      <vt:lpstr>A matematika - fizika tagozatos osztályának „gyökkitevője”</vt:lpstr>
      <vt:lpstr>Osztálykirándu-láson 1968-ban, Sir Lászlóné tanárnővel a Halászbástyán </vt:lpstr>
      <vt:lpstr>Tanári kiránduláson az 1980-as évek elején</vt:lpstr>
      <vt:lpstr>Szalagavató 1983-ban</vt:lpstr>
      <vt:lpstr>Képek tanári karácsonyi vacsorákról</vt:lpstr>
      <vt:lpstr> Az 1984-es karácsonyi tanári vacsorán  humoros történetet olvas fel </vt:lpstr>
      <vt:lpstr>Karácsonyi tanári vacsora, 1984.  (Kamarás Istvánné, Kamarás István, Kiss András)</vt:lpstr>
      <vt:lpstr>27. dia</vt:lpstr>
      <vt:lpstr>Kiss András, Stefán Frigyes, Sir Lászlóné  egy karácsonyi tanári vacsorán</vt:lpstr>
      <vt:lpstr>Egy érettségi találkozó képei  (1975 – 2005, Szepesi László  tanár úr osztálya)</vt:lpstr>
      <vt:lpstr>Az osztálytalálkozóra meghívott tanárok között. (Szepesi László, Bartha István, Kiss András, Fábián József, Szabó Győző)</vt:lpstr>
      <vt:lpstr>Bartha István, Kiss András, Fábián József az osztálytalálkozón</vt:lpstr>
      <vt:lpstr>32. dia</vt:lpstr>
      <vt:lpstr>Bartha István és Kiss András</vt:lpstr>
      <vt:lpstr>Bartha István, Kiss András, Fábián József,  Sir Lászlóné</vt:lpstr>
      <vt:lpstr>Nyugdíjba vonulása alkalmából Keller Lívia festményével ajándékozta meg a nevelőtestület</vt:lpstr>
      <vt:lpstr>A festmény a 23. Sz. Ált. Iskolában eltöltött évekre emlékeztette</vt:lpstr>
      <vt:lpstr>2002-ben Palumby Gyulát köszönti  90. születésnapján</vt:lpstr>
      <vt:lpstr> 2002-ben Palumby Gyulát köszönti  90. születésnapján</vt:lpstr>
      <vt:lpstr>Az iskolagaléria kiállításának megnyitóján  (Toró Csaba, Tóth Tamás, Kiss András,  elöl Molnár Róza, Keller Lívia)</vt:lpstr>
      <vt:lpstr>Kiss András és Demeter Gyula tanár urak</vt:lpstr>
      <vt:lpstr>Érettségi találkozón 2010-ben</vt:lpstr>
      <vt:lpstr>42. dia</vt:lpstr>
      <vt:lpstr>Tanártalálkozón 2008-ban</vt:lpstr>
      <vt:lpstr>A tanártalálkozó résztvevői ismerkednek a felújított iskolaépülettel (2008)</vt:lpstr>
      <vt:lpstr>Tanártalálkozón 2008-ban Soós Ferenc és Kántorné Hidvégi Katalin társaságában </vt:lpstr>
      <vt:lpstr>Demeter Gyula, Sindel Imre, Kiss András (2008)</vt:lpstr>
      <vt:lpstr>2008</vt:lpstr>
      <vt:lpstr>Iskolai rendezvény szünetében Fábián József, Sir Lászlóné és  Baloghné Dósa Erika társaságában</vt:lpstr>
      <vt:lpstr>49.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Kiss András</dc:title>
  <dc:creator>Anna</dc:creator>
  <cp:lastModifiedBy>tanar</cp:lastModifiedBy>
  <cp:revision>91</cp:revision>
  <dcterms:created xsi:type="dcterms:W3CDTF">2015-06-21T16:20:41Z</dcterms:created>
  <dcterms:modified xsi:type="dcterms:W3CDTF">2015-08-31T09:00:08Z</dcterms:modified>
</cp:coreProperties>
</file>