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306" r:id="rId3"/>
    <p:sldId id="308" r:id="rId4"/>
    <p:sldId id="328" r:id="rId5"/>
    <p:sldId id="348" r:id="rId6"/>
    <p:sldId id="345" r:id="rId7"/>
    <p:sldId id="275" r:id="rId8"/>
    <p:sldId id="331" r:id="rId9"/>
    <p:sldId id="317" r:id="rId10"/>
    <p:sldId id="332" r:id="rId11"/>
    <p:sldId id="316" r:id="rId12"/>
    <p:sldId id="320" r:id="rId13"/>
    <p:sldId id="318" r:id="rId14"/>
    <p:sldId id="323" r:id="rId15"/>
    <p:sldId id="324" r:id="rId16"/>
    <p:sldId id="279" r:id="rId17"/>
    <p:sldId id="278" r:id="rId18"/>
    <p:sldId id="257" r:id="rId19"/>
    <p:sldId id="349" r:id="rId20"/>
    <p:sldId id="258" r:id="rId21"/>
    <p:sldId id="259" r:id="rId22"/>
    <p:sldId id="282" r:id="rId23"/>
    <p:sldId id="285" r:id="rId24"/>
    <p:sldId id="286" r:id="rId25"/>
    <p:sldId id="335" r:id="rId26"/>
    <p:sldId id="336" r:id="rId27"/>
    <p:sldId id="303" r:id="rId28"/>
    <p:sldId id="293" r:id="rId29"/>
    <p:sldId id="281" r:id="rId30"/>
    <p:sldId id="298" r:id="rId31"/>
    <p:sldId id="299" r:id="rId32"/>
    <p:sldId id="283" r:id="rId33"/>
    <p:sldId id="338" r:id="rId34"/>
    <p:sldId id="287" r:id="rId35"/>
    <p:sldId id="346" r:id="rId36"/>
    <p:sldId id="350" r:id="rId37"/>
    <p:sldId id="301" r:id="rId38"/>
    <p:sldId id="322" r:id="rId39"/>
    <p:sldId id="300" r:id="rId40"/>
    <p:sldId id="354" r:id="rId41"/>
    <p:sldId id="353" r:id="rId42"/>
    <p:sldId id="329" r:id="rId43"/>
    <p:sldId id="330" r:id="rId44"/>
    <p:sldId id="305" r:id="rId45"/>
    <p:sldId id="296" r:id="rId46"/>
    <p:sldId id="312" r:id="rId47"/>
    <p:sldId id="314" r:id="rId48"/>
    <p:sldId id="292" r:id="rId49"/>
    <p:sldId id="294" r:id="rId50"/>
    <p:sldId id="337" r:id="rId51"/>
    <p:sldId id="284" r:id="rId52"/>
    <p:sldId id="351" r:id="rId53"/>
    <p:sldId id="343" r:id="rId54"/>
    <p:sldId id="325" r:id="rId55"/>
    <p:sldId id="341" r:id="rId56"/>
    <p:sldId id="356" r:id="rId57"/>
    <p:sldId id="340" r:id="rId58"/>
    <p:sldId id="344" r:id="rId59"/>
    <p:sldId id="272" r:id="rId60"/>
    <p:sldId id="273" r:id="rId61"/>
    <p:sldId id="268" r:id="rId62"/>
    <p:sldId id="315" r:id="rId63"/>
    <p:sldId id="327" r:id="rId6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3037" autoAdjust="0"/>
  </p:normalViewPr>
  <p:slideViewPr>
    <p:cSldViewPr>
      <p:cViewPr>
        <p:scale>
          <a:sx n="40" d="100"/>
          <a:sy n="40" d="100"/>
        </p:scale>
        <p:origin x="-1555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nna\Pictures\DEMETER\0707_Demeter__beszerz&#233;sr&#337;l%20diagramok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u-HU" sz="2800" b="0" dirty="0">
                <a:latin typeface="Sylfaen" panose="010A0502050306030303" pitchFamily="18" charset="0"/>
              </a:rPr>
              <a:t>Az iskolai könyvtár beszerzett műveinek száma évenként  (1969-1980)</a:t>
            </a:r>
          </a:p>
        </c:rich>
      </c:tx>
      <c:layout>
        <c:manualLayout>
          <c:xMode val="edge"/>
          <c:yMode val="edge"/>
          <c:x val="0.11353413209698691"/>
          <c:y val="1.9929408963101056E-2"/>
        </c:manualLayout>
      </c:layout>
      <c:overlay val="0"/>
    </c:title>
    <c:autoTitleDeleted val="0"/>
    <c:view3D>
      <c:rotX val="30"/>
      <c:rotY val="60"/>
      <c:depthPercent val="100"/>
      <c:rAngAx val="1"/>
    </c:view3D>
    <c:floor>
      <c:thickness val="0"/>
    </c:floor>
    <c:sideWall>
      <c:thickness val="0"/>
      <c:spPr>
        <a:solidFill>
          <a:schemeClr val="accent3">
            <a:lumMod val="20000"/>
            <a:lumOff val="80000"/>
          </a:schemeClr>
        </a:solidFill>
      </c:spPr>
    </c:sideWall>
    <c:backWall>
      <c:thickness val="0"/>
      <c:spPr>
        <a:solidFill>
          <a:schemeClr val="accent3">
            <a:lumMod val="20000"/>
            <a:lumOff val="80000"/>
          </a:schemeClr>
        </a:solidFill>
      </c:spPr>
    </c:backWall>
    <c:plotArea>
      <c:layout>
        <c:manualLayout>
          <c:layoutTarget val="inner"/>
          <c:xMode val="edge"/>
          <c:yMode val="edge"/>
          <c:x val="5.0138827577386573E-2"/>
          <c:y val="0.24279517722963032"/>
          <c:w val="0.82904150512817187"/>
          <c:h val="0.5689852213676686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Munka4!$B$43</c:f>
              <c:strCache>
                <c:ptCount val="1"/>
                <c:pt idx="0">
                  <c:v>művek száma</c:v>
                </c:pt>
              </c:strCache>
            </c:strRef>
          </c:tx>
          <c:spPr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</c:spPr>
          <c:invertIfNegative val="0"/>
          <c:dLbls>
            <c:dLbl>
              <c:idx val="0"/>
              <c:layout>
                <c:manualLayout>
                  <c:x val="6.2663541976283772E-3"/>
                  <c:y val="-3.29272687622775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279437555731102E-2"/>
                  <c:y val="-4.75616104344008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0026166716205404E-2"/>
                  <c:y val="-5.48787812704625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3.7598125185770263E-3"/>
                  <c:y val="-2.37808052172004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3.7598125185770263E-3"/>
                  <c:y val="-2.37808052172004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4.6371021062449995E-2"/>
                  <c:y val="7.1342415651601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6.1410172454014922E-2"/>
                  <c:y val="5.67080739794779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2.5065416790514428E-3"/>
                  <c:y val="-2.561009792621583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7.5196250371540527E-3"/>
                  <c:y val="-5.48787812704625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8.7728958766797281E-3"/>
                  <c:y val="-4.02444395983391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1.6292520913833781E-2"/>
                  <c:y val="-2.378079147721932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135</a:t>
                    </a:r>
                    <a:r>
                      <a:rPr lang="hu-HU"/>
                      <a:t> *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400">
                    <a:solidFill>
                      <a:srgbClr val="FF0000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Munka4!$A$44:$A$55</c:f>
              <c:numCache>
                <c:formatCode>General</c:formatCode>
                <c:ptCount val="12"/>
                <c:pt idx="0">
                  <c:v>1969</c:v>
                </c:pt>
                <c:pt idx="1">
                  <c:v>1970</c:v>
                </c:pt>
                <c:pt idx="2">
                  <c:v>1971</c:v>
                </c:pt>
                <c:pt idx="3">
                  <c:v>1972</c:v>
                </c:pt>
                <c:pt idx="4">
                  <c:v>1973</c:v>
                </c:pt>
                <c:pt idx="5">
                  <c:v>1974</c:v>
                </c:pt>
                <c:pt idx="6">
                  <c:v>1975</c:v>
                </c:pt>
                <c:pt idx="7">
                  <c:v>1976</c:v>
                </c:pt>
                <c:pt idx="8">
                  <c:v>1977</c:v>
                </c:pt>
                <c:pt idx="9">
                  <c:v>1978</c:v>
                </c:pt>
                <c:pt idx="10">
                  <c:v>1979</c:v>
                </c:pt>
                <c:pt idx="11">
                  <c:v>1980</c:v>
                </c:pt>
              </c:numCache>
            </c:numRef>
          </c:cat>
          <c:val>
            <c:numRef>
              <c:f>Munka4!$B$44:$B$55</c:f>
              <c:numCache>
                <c:formatCode>General</c:formatCode>
                <c:ptCount val="12"/>
                <c:pt idx="0">
                  <c:v>178</c:v>
                </c:pt>
                <c:pt idx="1">
                  <c:v>270</c:v>
                </c:pt>
                <c:pt idx="2">
                  <c:v>266</c:v>
                </c:pt>
                <c:pt idx="3">
                  <c:v>224</c:v>
                </c:pt>
                <c:pt idx="4">
                  <c:v>151</c:v>
                </c:pt>
                <c:pt idx="5">
                  <c:v>434</c:v>
                </c:pt>
                <c:pt idx="6">
                  <c:v>688</c:v>
                </c:pt>
                <c:pt idx="7">
                  <c:v>673</c:v>
                </c:pt>
                <c:pt idx="8">
                  <c:v>333</c:v>
                </c:pt>
                <c:pt idx="9">
                  <c:v>305</c:v>
                </c:pt>
                <c:pt idx="10">
                  <c:v>317</c:v>
                </c:pt>
                <c:pt idx="11">
                  <c:v>135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1548032"/>
        <c:axId val="61549568"/>
        <c:axId val="0"/>
      </c:bar3DChart>
      <c:catAx>
        <c:axId val="61548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hu-HU"/>
          </a:p>
        </c:txPr>
        <c:crossAx val="61549568"/>
        <c:crosses val="autoZero"/>
        <c:auto val="1"/>
        <c:lblAlgn val="ctr"/>
        <c:lblOffset val="100"/>
        <c:noMultiLvlLbl val="0"/>
      </c:catAx>
      <c:valAx>
        <c:axId val="6154956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hu-HU"/>
          </a:p>
        </c:txPr>
        <c:crossAx val="61548032"/>
        <c:crosses val="max"/>
        <c:crossBetween val="between"/>
      </c:valAx>
      <c:sp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</c:spPr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7396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076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080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7349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694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7307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8526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355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515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5849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761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4AE5A-7DE3-4678-84C4-DE7F9EA7D39F}" type="datetimeFigureOut">
              <a:rPr lang="hu-HU" smtClean="0"/>
              <a:t>2017.09.19.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69377-D26F-4F66-82BC-279D93B2AF7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4480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ibrary.hungaricana.hu/hu/view/SarospatakiSKkiadvanyok_2005_PatakiTanaraink1931_1952/?pg=44&amp;layout=s&amp;query=demeter%20Gyula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erdeszetilapok.oszk.hu/00288/pdf/16nekrolog.pdf" TargetMode="External"/><Relationship Id="rId2" Type="http://schemas.openxmlformats.org/officeDocument/2006/relationships/hyperlink" Target="https://hu.wikipedia.org/wiki/Barsi_Ern%C5%91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patakidiak.hu/srka/hirek/elhunyt-dr-tukacs-bela-1920-2012" TargetMode="External"/><Relationship Id="rId4" Type="http://schemas.openxmlformats.org/officeDocument/2006/relationships/hyperlink" Target="http://old.srta.hu/lap/tiszteletbeli/cikk/mutat/galuska-imre-1919-kesznyeten-2002-kesznyeten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hyperlink" Target="http://kepeim.hu/userlapok/kepek.php3?u=12646&amp;alkid=21972" TargetMode="Externa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photo.php?fbid=10200849339848965&amp;set=g.535267293202251&amp;type=1&amp;theater&amp;ifg=1" TargetMode="External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28800"/>
            <a:ext cx="7202605" cy="489600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6480720" cy="1407016"/>
          </a:xfrm>
        </p:spPr>
        <p:txBody>
          <a:bodyPr>
            <a:normAutofit fontScale="90000"/>
          </a:bodyPr>
          <a:lstStyle/>
          <a:p>
            <a:pPr algn="r"/>
            <a:r>
              <a:rPr lang="hu-HU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Sylfaen" panose="010A0502050306030303" pitchFamily="18" charset="0"/>
              </a:rPr>
              <a:t>Demeter</a:t>
            </a:r>
            <a:r>
              <a:rPr lang="hu-HU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 Gyula tanár </a:t>
            </a:r>
            <a:r>
              <a:rPr lang="hu-H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úr </a:t>
            </a:r>
            <a:br>
              <a:rPr lang="hu-H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</a:br>
            <a:r>
              <a:rPr lang="hu-H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1919 </a:t>
            </a:r>
            <a:r>
              <a:rPr lang="hu-HU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– </a:t>
            </a:r>
            <a:r>
              <a:rPr lang="hu-HU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Book Antiqua" panose="02040602050305030304" pitchFamily="18" charset="0"/>
              </a:rPr>
              <a:t>2017</a:t>
            </a:r>
            <a:endParaRPr lang="hu-HU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99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3960440" cy="6106690"/>
          </a:xfrm>
        </p:spPr>
        <p:txBody>
          <a:bodyPr>
            <a:normAutofit fontScale="90000"/>
          </a:bodyPr>
          <a:lstStyle/>
          <a:p>
            <a:pPr algn="l"/>
            <a:r>
              <a:rPr lang="hu-HU" sz="4000" dirty="0">
                <a:latin typeface="Sylfaen" panose="010A0502050306030303" pitchFamily="18" charset="0"/>
              </a:rPr>
              <a:t>Visszaemlékezését</a:t>
            </a:r>
            <a:br>
              <a:rPr lang="hu-HU" sz="4000" dirty="0">
                <a:latin typeface="Sylfaen" panose="010A0502050306030303" pitchFamily="18" charset="0"/>
              </a:rPr>
            </a:br>
            <a:r>
              <a:rPr lang="hu-HU" sz="4000" dirty="0">
                <a:latin typeface="Sylfaen" panose="010A0502050306030303" pitchFamily="18" charset="0"/>
              </a:rPr>
              <a:t>olvashatjuk a </a:t>
            </a:r>
            <a:r>
              <a:rPr lang="hu-HU" sz="4000" dirty="0" smtClean="0">
                <a:latin typeface="Sylfaen" panose="010A0502050306030303" pitchFamily="18" charset="0"/>
              </a:rPr>
              <a:t/>
            </a:r>
            <a:br>
              <a:rPr lang="hu-HU" sz="4000" dirty="0" smtClean="0">
                <a:latin typeface="Sylfaen" panose="010A0502050306030303" pitchFamily="18" charset="0"/>
              </a:rPr>
            </a:br>
            <a:r>
              <a:rPr lang="hu-HU" sz="4000" dirty="0" smtClean="0">
                <a:latin typeface="Sylfaen" panose="010A0502050306030303" pitchFamily="18" charset="0"/>
              </a:rPr>
              <a:t>Kilián György Gimnázium </a:t>
            </a:r>
            <a:r>
              <a:rPr lang="hu-HU" sz="4000" dirty="0">
                <a:latin typeface="Sylfaen" panose="010A0502050306030303" pitchFamily="18" charset="0"/>
              </a:rPr>
              <a:t>lapjának </a:t>
            </a:r>
            <a:br>
              <a:rPr lang="hu-HU" sz="4000" dirty="0">
                <a:latin typeface="Sylfaen" panose="010A0502050306030303" pitchFamily="18" charset="0"/>
              </a:rPr>
            </a:br>
            <a:r>
              <a:rPr lang="hu-HU" sz="4000" dirty="0">
                <a:latin typeface="Sylfaen" panose="010A0502050306030303" pitchFamily="18" charset="0"/>
              </a:rPr>
              <a:t>Pályám emlékezete című sorozatában</a:t>
            </a: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 smtClean="0"/>
              <a:t/>
            </a:r>
            <a:br>
              <a:rPr lang="hu-HU" sz="3600" dirty="0" smtClean="0"/>
            </a:br>
            <a:r>
              <a:rPr lang="hu-HU" sz="3600" dirty="0"/>
              <a:t/>
            </a:r>
            <a:br>
              <a:rPr lang="hu-HU" sz="3600" dirty="0"/>
            </a:br>
            <a:r>
              <a:rPr lang="hu-HU" sz="2800" dirty="0" smtClean="0"/>
              <a:t>(l. letölthető melléklet)</a:t>
            </a:r>
            <a:endParaRPr lang="hu-HU" sz="28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0"/>
          <a:stretch/>
        </p:blipFill>
        <p:spPr>
          <a:xfrm>
            <a:off x="4457700" y="260648"/>
            <a:ext cx="4279710" cy="6071765"/>
          </a:xfrm>
        </p:spPr>
      </p:pic>
    </p:spTree>
    <p:extLst>
      <p:ext uri="{BB962C8B-B14F-4D97-AF65-F5344CB8AC3E}">
        <p14:creationId xmlns:p14="http://schemas.microsoft.com/office/powerpoint/2010/main" val="245663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2656"/>
            <a:ext cx="4231111" cy="6120000"/>
          </a:xfrm>
        </p:spPr>
      </p:pic>
      <p:sp>
        <p:nvSpPr>
          <p:cNvPr id="8" name="Tartalom helye 7"/>
          <p:cNvSpPr>
            <a:spLocks noGrp="1"/>
          </p:cNvSpPr>
          <p:nvPr>
            <p:ph sz="half" idx="1"/>
          </p:nvPr>
        </p:nvSpPr>
        <p:spPr>
          <a:xfrm>
            <a:off x="251520" y="476672"/>
            <a:ext cx="4244280" cy="56494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3600" dirty="0">
                <a:latin typeface="Sylfaen" panose="010A0502050306030303" pitchFamily="18" charset="0"/>
                <a:ea typeface="+mj-ea"/>
                <a:cs typeface="+mj-cs"/>
              </a:rPr>
              <a:t>Életrajza, méltatása megjelent a Pataki tanáraink : 1931-1952 című könyvben. (Szerk. Benke György, </a:t>
            </a:r>
            <a:r>
              <a:rPr lang="hu-HU" sz="3600" dirty="0" err="1">
                <a:latin typeface="Sylfaen" panose="010A0502050306030303" pitchFamily="18" charset="0"/>
                <a:ea typeface="+mj-ea"/>
                <a:cs typeface="+mj-cs"/>
              </a:rPr>
              <a:t>Pólos</a:t>
            </a:r>
            <a:r>
              <a:rPr lang="hu-HU" sz="3600" dirty="0">
                <a:latin typeface="Sylfaen" panose="010A0502050306030303" pitchFamily="18" charset="0"/>
                <a:ea typeface="+mj-ea"/>
                <a:cs typeface="+mj-cs"/>
              </a:rPr>
              <a:t> László és Szabó Csaba, megjelent</a:t>
            </a:r>
          </a:p>
          <a:p>
            <a:pPr marL="0" indent="0">
              <a:buNone/>
            </a:pPr>
            <a:r>
              <a:rPr lang="hu-HU" sz="3600" dirty="0">
                <a:latin typeface="Sylfaen" panose="010A0502050306030303" pitchFamily="18" charset="0"/>
                <a:ea typeface="+mj-ea"/>
                <a:cs typeface="+mj-cs"/>
              </a:rPr>
              <a:t>Sárospatakon 2015-ben.)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  <a:p>
            <a:pPr marL="0" indent="0">
              <a:buNone/>
            </a:pPr>
            <a:r>
              <a:rPr lang="hu-HU" sz="1400" u="sng" dirty="0" smtClean="0">
                <a:hlinkClick r:id="rId3"/>
              </a:rPr>
              <a:t>https</a:t>
            </a:r>
            <a:r>
              <a:rPr lang="hu-HU" sz="1400" u="sng" dirty="0">
                <a:hlinkClick r:id="rId3"/>
              </a:rPr>
              <a:t>://library.hungaricana.hu/hu/view/SarospatakiSKkiadvanyok_2005_PatakiTanaraink1931_1952/?pg=44&amp;layout=s&amp;query=demeter%20Gyula</a:t>
            </a:r>
            <a:endParaRPr lang="hu-HU" sz="14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5101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39552" y="1124744"/>
            <a:ext cx="3528392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hu-HU" sz="3300" dirty="0">
                <a:latin typeface="Sylfaen" panose="010A0502050306030303" pitchFamily="18" charset="0"/>
                <a:ea typeface="+mj-ea"/>
                <a:cs typeface="+mj-cs"/>
              </a:rPr>
              <a:t>„78 évesen a diósgyőri Kilián György Gimnázium katedráján” címmel jelent meg visszaemlékezése a Múltunk, életünk c. könyvünkben</a:t>
            </a:r>
          </a:p>
          <a:p>
            <a:pPr marL="0" indent="0">
              <a:buNone/>
            </a:pPr>
            <a:r>
              <a:rPr lang="hu-HU" i="1" dirty="0"/>
              <a:t>(l. letölthető melléklet)</a:t>
            </a:r>
          </a:p>
          <a:p>
            <a:endParaRPr lang="hu-HU" b="1" dirty="0" smtClean="0"/>
          </a:p>
          <a:p>
            <a:endParaRPr lang="hu-HU" b="1" dirty="0"/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0648"/>
            <a:ext cx="4608734" cy="6120000"/>
          </a:xfrm>
        </p:spPr>
      </p:pic>
    </p:spTree>
    <p:extLst>
      <p:ext uri="{BB962C8B-B14F-4D97-AF65-F5344CB8AC3E}">
        <p14:creationId xmlns:p14="http://schemas.microsoft.com/office/powerpoint/2010/main" val="134965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>
                <a:latin typeface="Sylfaen" panose="010A0502050306030303" pitchFamily="18" charset="0"/>
              </a:rPr>
              <a:t>Sajókeresztúr, a </a:t>
            </a:r>
            <a:r>
              <a:rPr lang="hu-HU" dirty="0" smtClean="0">
                <a:latin typeface="Sylfaen" panose="010A0502050306030303" pitchFamily="18" charset="0"/>
              </a:rPr>
              <a:t>szülőfalu 1945 előtt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96752"/>
            <a:ext cx="7528108" cy="4968552"/>
          </a:xfrm>
        </p:spPr>
      </p:pic>
      <p:sp>
        <p:nvSpPr>
          <p:cNvPr id="3" name="Téglalap 2"/>
          <p:cNvSpPr/>
          <p:nvPr/>
        </p:nvSpPr>
        <p:spPr>
          <a:xfrm>
            <a:off x="2267744" y="6324709"/>
            <a:ext cx="677492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200" i="1" dirty="0"/>
              <a:t>A lap az OSZK Plakát- és </a:t>
            </a:r>
            <a:r>
              <a:rPr lang="hu-HU" sz="1200" i="1" dirty="0" err="1"/>
              <a:t>Kisnyomtatványtárában</a:t>
            </a:r>
            <a:r>
              <a:rPr lang="hu-HU" sz="1200" i="1" dirty="0"/>
              <a:t> található, a hozzájárulásukkal közreadott kép</a:t>
            </a:r>
          </a:p>
          <a:p>
            <a:r>
              <a:rPr lang="hu-HU" sz="1100" dirty="0" smtClean="0"/>
              <a:t>https</a:t>
            </a:r>
            <a:r>
              <a:rPr lang="hu-HU" sz="1100" dirty="0"/>
              <a:t>://gallery.hungaricana.hu/hu/search/results/?list=eyJxdWVyeSI6ICJzYWpcdTAwZjNrZXJlc3p0XHUwMGZhciJ9</a:t>
            </a:r>
          </a:p>
        </p:txBody>
      </p:sp>
    </p:spTree>
    <p:extLst>
      <p:ext uri="{BB962C8B-B14F-4D97-AF65-F5344CB8AC3E}">
        <p14:creationId xmlns:p14="http://schemas.microsoft.com/office/powerpoint/2010/main" val="1468392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>
                <a:latin typeface="Sylfaen" panose="010A0502050306030303" pitchFamily="18" charset="0"/>
              </a:rPr>
              <a:t>Sajókeresztúr, a szülőfalu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40768"/>
            <a:ext cx="7272808" cy="4720364"/>
          </a:xfrm>
        </p:spPr>
      </p:pic>
      <p:sp>
        <p:nvSpPr>
          <p:cNvPr id="5" name="Téglalap 4"/>
          <p:cNvSpPr/>
          <p:nvPr/>
        </p:nvSpPr>
        <p:spPr>
          <a:xfrm>
            <a:off x="2627784" y="6222682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II. Rákóczi Ferenc Megyei és Városi Könyvtár gyűjteményéből</a:t>
            </a:r>
          </a:p>
        </p:txBody>
      </p:sp>
    </p:spTree>
    <p:extLst>
      <p:ext uri="{BB962C8B-B14F-4D97-AF65-F5344CB8AC3E}">
        <p14:creationId xmlns:p14="http://schemas.microsoft.com/office/powerpoint/2010/main" val="86849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32656"/>
            <a:ext cx="7199982" cy="4977654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67544" y="5517232"/>
            <a:ext cx="8075240" cy="1040979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hu-HU" sz="3600" dirty="0">
                <a:latin typeface="Sylfaen" panose="010A0502050306030303" pitchFamily="18" charset="0"/>
                <a:ea typeface="+mj-ea"/>
                <a:cs typeface="+mj-cs"/>
              </a:rPr>
              <a:t>A </a:t>
            </a:r>
            <a:r>
              <a:rPr lang="hu-HU" sz="3600" dirty="0" smtClean="0">
                <a:latin typeface="Sylfaen" panose="010A0502050306030303" pitchFamily="18" charset="0"/>
                <a:ea typeface="+mj-ea"/>
                <a:cs typeface="+mj-cs"/>
              </a:rPr>
              <a:t>Sárospataki Református Kollégium </a:t>
            </a:r>
            <a:r>
              <a:rPr lang="hu-HU" sz="3600" dirty="0">
                <a:latin typeface="Sylfaen" panose="010A0502050306030303" pitchFamily="18" charset="0"/>
                <a:ea typeface="+mj-ea"/>
                <a:cs typeface="+mj-cs"/>
              </a:rPr>
              <a:t>belső udvara</a:t>
            </a:r>
            <a:r>
              <a:rPr lang="hu-HU" sz="3000" dirty="0"/>
              <a:t> </a:t>
            </a:r>
            <a:endParaRPr lang="hu-HU" sz="3000" dirty="0" smtClean="0"/>
          </a:p>
          <a:p>
            <a:r>
              <a:rPr lang="hu-HU" dirty="0" smtClean="0"/>
              <a:t>Takács </a:t>
            </a:r>
            <a:r>
              <a:rPr lang="hu-HU" dirty="0"/>
              <a:t>Béla: " Uram, hajlékodat, szeretem házadat..." Református művészet Magyarországon. 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/>
              <a:t>Officina Nova, Budapest, </a:t>
            </a:r>
            <a:r>
              <a:rPr lang="hu-HU" dirty="0" err="1"/>
              <a:t>é.n</a:t>
            </a:r>
            <a:r>
              <a:rPr lang="hu-HU" dirty="0"/>
              <a:t>., 6. oldal. </a:t>
            </a:r>
            <a:r>
              <a:rPr lang="hu-HU" dirty="0" smtClean="0"/>
              <a:t>Fotó</a:t>
            </a:r>
            <a:r>
              <a:rPr lang="hu-HU" dirty="0"/>
              <a:t>: </a:t>
            </a:r>
            <a:r>
              <a:rPr lang="hu-HU" dirty="0" err="1"/>
              <a:t>Hapák</a:t>
            </a:r>
            <a:r>
              <a:rPr lang="hu-HU" dirty="0"/>
              <a:t> </a:t>
            </a:r>
            <a:r>
              <a:rPr lang="hu-HU" dirty="0" smtClean="0"/>
              <a:t>József</a:t>
            </a:r>
          </a:p>
          <a:p>
            <a:r>
              <a:rPr lang="hu-HU" dirty="0" smtClean="0"/>
              <a:t>http://mek.oszk.hu/01900/01903/html/index1664.html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2609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548680"/>
            <a:ext cx="4038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200" dirty="0">
                <a:latin typeface="Sylfaen" panose="010A0502050306030303" pitchFamily="18" charset="0"/>
              </a:rPr>
              <a:t>A </a:t>
            </a:r>
            <a:r>
              <a:rPr lang="hu-HU" sz="3200" dirty="0" smtClean="0">
                <a:latin typeface="Sylfaen" panose="010A0502050306030303" pitchFamily="18" charset="0"/>
              </a:rPr>
              <a:t>Sárospataki Református Kollégium értesítőiben több feljegyzést is találhatunk a pataki diák, </a:t>
            </a:r>
            <a:r>
              <a:rPr lang="hu-HU" sz="3200" dirty="0">
                <a:latin typeface="Sylfaen" panose="010A0502050306030303" pitchFamily="18" charset="0"/>
              </a:rPr>
              <a:t>majd tanár </a:t>
            </a:r>
            <a:r>
              <a:rPr lang="hu-HU" sz="3200" dirty="0" smtClean="0">
                <a:latin typeface="Sylfaen" panose="010A0502050306030303" pitchFamily="18" charset="0"/>
              </a:rPr>
              <a:t>Demeter Gyuláról. </a:t>
            </a:r>
          </a:p>
          <a:p>
            <a:pPr marL="0" indent="0">
              <a:buNone/>
            </a:pPr>
            <a:r>
              <a:rPr lang="hu-HU" sz="3200" dirty="0" smtClean="0">
                <a:latin typeface="Sylfaen" panose="010A0502050306030303" pitchFamily="18" charset="0"/>
              </a:rPr>
              <a:t>A </a:t>
            </a:r>
            <a:r>
              <a:rPr lang="hu-HU" sz="3200" dirty="0">
                <a:latin typeface="Sylfaen" panose="010A0502050306030303" pitchFamily="18" charset="0"/>
              </a:rPr>
              <a:t>következő oldalakon ezekből mutatunk be néhányat.</a:t>
            </a:r>
          </a:p>
        </p:txBody>
      </p:sp>
      <p:sp>
        <p:nvSpPr>
          <p:cNvPr id="4" name="Téglalap 3"/>
          <p:cNvSpPr/>
          <p:nvPr/>
        </p:nvSpPr>
        <p:spPr>
          <a:xfrm>
            <a:off x="323528" y="6384924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https://library.hungaricana.hu/hu/collection/iskolai_ertesitok_sarospatak/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4"/>
          <a:stretch/>
        </p:blipFill>
        <p:spPr>
          <a:xfrm>
            <a:off x="4765802" y="332656"/>
            <a:ext cx="3954932" cy="5930984"/>
          </a:xfrm>
        </p:spPr>
      </p:pic>
    </p:spTree>
    <p:extLst>
      <p:ext uri="{BB962C8B-B14F-4D97-AF65-F5344CB8AC3E}">
        <p14:creationId xmlns:p14="http://schemas.microsoft.com/office/powerpoint/2010/main" val="146421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3" b="5412"/>
          <a:stretch/>
        </p:blipFill>
        <p:spPr>
          <a:xfrm>
            <a:off x="395536" y="260648"/>
            <a:ext cx="3807867" cy="6120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8" b="14060"/>
          <a:stretch/>
        </p:blipFill>
        <p:spPr>
          <a:xfrm>
            <a:off x="4644008" y="404664"/>
            <a:ext cx="4028653" cy="6120000"/>
          </a:xfrm>
        </p:spPr>
      </p:pic>
    </p:spTree>
    <p:extLst>
      <p:ext uri="{BB962C8B-B14F-4D97-AF65-F5344CB8AC3E}">
        <p14:creationId xmlns:p14="http://schemas.microsoft.com/office/powerpoint/2010/main" val="245749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hu-HU" sz="2800" b="1" dirty="0" smtClean="0">
                <a:latin typeface="Sylfaen" panose="010A0502050306030303" pitchFamily="18" charset="0"/>
              </a:rPr>
              <a:t>Osztálytársai voltak</a:t>
            </a:r>
            <a:endParaRPr lang="hu-HU" sz="2800" b="1" dirty="0">
              <a:latin typeface="Sylfaen" panose="010A050205030603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600" b="1" dirty="0" smtClean="0"/>
              <a:t>Barsi </a:t>
            </a:r>
            <a:r>
              <a:rPr lang="hu-HU" sz="1600" b="1" dirty="0"/>
              <a:t>Ernő</a:t>
            </a:r>
            <a:r>
              <a:rPr lang="hu-HU" sz="1600" dirty="0"/>
              <a:t> (1920. – 2013.) </a:t>
            </a:r>
            <a:endParaRPr lang="hu-HU" sz="1600" dirty="0" smtClean="0"/>
          </a:p>
          <a:p>
            <a:pPr marL="0" indent="0">
              <a:buNone/>
            </a:pPr>
            <a:r>
              <a:rPr lang="hu-HU" sz="1600" dirty="0" smtClean="0"/>
              <a:t>Magyar </a:t>
            </a:r>
            <a:r>
              <a:rPr lang="hu-HU" sz="1600" dirty="0"/>
              <a:t>néprajzkutató, zenepedagógus, zenetörténész, hegedűművész, főiskolai tanár. Komoly szerepe volt a néprajz népszerűsítésében. Etnográfusi és pedagógusi munkájának eredménye, hogy Győr-Sopron megyében több mint </a:t>
            </a:r>
            <a:r>
              <a:rPr lang="hu-HU" sz="1600" dirty="0" smtClean="0"/>
              <a:t>ötven intézményben </a:t>
            </a:r>
            <a:r>
              <a:rPr lang="hu-HU" sz="1600" dirty="0"/>
              <a:t>indult meg a néprajz oktatása.</a:t>
            </a:r>
          </a:p>
          <a:p>
            <a:pPr marL="0" indent="0">
              <a:buNone/>
            </a:pPr>
            <a:r>
              <a:rPr lang="hu-HU" sz="1600" u="sng" dirty="0">
                <a:hlinkClick r:id="rId2"/>
              </a:rPr>
              <a:t>https://hu.wikipedia.org/wiki/Barsi_Ern%C5%91</a:t>
            </a:r>
            <a:endParaRPr lang="hu-HU" sz="1600" dirty="0"/>
          </a:p>
          <a:p>
            <a:pPr marL="0" indent="0">
              <a:buNone/>
            </a:pPr>
            <a:r>
              <a:rPr lang="hu-HU" sz="1600" dirty="0"/>
              <a:t> </a:t>
            </a:r>
          </a:p>
          <a:p>
            <a:pPr marL="0" indent="0">
              <a:buNone/>
            </a:pPr>
            <a:r>
              <a:rPr lang="hu-HU" sz="1600" b="1" dirty="0" err="1"/>
              <a:t>Bulyovszky</a:t>
            </a:r>
            <a:r>
              <a:rPr lang="hu-HU" sz="1600" b="1" dirty="0"/>
              <a:t> Miklós</a:t>
            </a:r>
            <a:r>
              <a:rPr lang="hu-HU" sz="1600" dirty="0"/>
              <a:t> (1919–2002)</a:t>
            </a:r>
          </a:p>
          <a:p>
            <a:pPr marL="0" indent="0">
              <a:buNone/>
            </a:pPr>
            <a:r>
              <a:rPr lang="hu-HU" sz="1600" dirty="0"/>
              <a:t>Bánya-, kohó- és </a:t>
            </a:r>
            <a:r>
              <a:rPr lang="hu-HU" sz="1600" dirty="0" smtClean="0"/>
              <a:t>erdőmérnök. </a:t>
            </a:r>
            <a:r>
              <a:rPr lang="hu-HU" sz="1600" dirty="0"/>
              <a:t>Szakmai pályafutását a Miskolci </a:t>
            </a:r>
            <a:r>
              <a:rPr lang="hu-HU" sz="1600" dirty="0" smtClean="0"/>
              <a:t>Erdőigazgatóságon </a:t>
            </a:r>
            <a:r>
              <a:rPr lang="hu-HU" sz="1600" dirty="0"/>
              <a:t>kezdte, ahol – többek között – a </a:t>
            </a:r>
            <a:r>
              <a:rPr lang="hu-HU" sz="1600" dirty="0" err="1"/>
              <a:t>ládi</a:t>
            </a:r>
            <a:r>
              <a:rPr lang="hu-HU" sz="1600" dirty="0"/>
              <a:t> </a:t>
            </a:r>
            <a:r>
              <a:rPr lang="hu-HU" sz="1600" dirty="0" smtClean="0"/>
              <a:t>fűrészüzem </a:t>
            </a:r>
            <a:r>
              <a:rPr lang="hu-HU" sz="1600" dirty="0" err="1" smtClean="0"/>
              <a:t>vízhűtőtornyát</a:t>
            </a:r>
            <a:r>
              <a:rPr lang="hu-HU" sz="1600" dirty="0" smtClean="0"/>
              <a:t> ő </a:t>
            </a:r>
            <a:r>
              <a:rPr lang="hu-HU" sz="1600" dirty="0"/>
              <a:t>tervezte. A háború után  dolgozott </a:t>
            </a:r>
            <a:r>
              <a:rPr lang="hu-HU" sz="1600" dirty="0" smtClean="0"/>
              <a:t>a </a:t>
            </a:r>
            <a:r>
              <a:rPr lang="hu-HU" sz="1600" dirty="0"/>
              <a:t>Börzsönyben, 1953-tól a bükki erdőgazdaságokban, 1968-tól a Mezőgazdasági és Élelmezésügyi Minisztériumban. Pályafutása során több </a:t>
            </a:r>
            <a:r>
              <a:rPr lang="hu-HU" sz="1600" dirty="0" smtClean="0"/>
              <a:t>jelentős újítással is </a:t>
            </a:r>
            <a:r>
              <a:rPr lang="hu-HU" sz="1600" dirty="0"/>
              <a:t>gazdagította szakterületét.</a:t>
            </a:r>
          </a:p>
          <a:p>
            <a:pPr marL="0" indent="0">
              <a:buNone/>
            </a:pPr>
            <a:r>
              <a:rPr lang="hu-HU" sz="1600" u="sng" dirty="0">
                <a:hlinkClick r:id="rId3"/>
              </a:rPr>
              <a:t>http://erdeszetilapok.oszk.hu/00288/pdf/16nekrolog.pdf</a:t>
            </a:r>
            <a:r>
              <a:rPr lang="hu-HU" sz="1600" dirty="0"/>
              <a:t> </a:t>
            </a:r>
          </a:p>
          <a:p>
            <a:pPr marL="0" indent="0">
              <a:buNone/>
            </a:pPr>
            <a:r>
              <a:rPr lang="hu-HU" sz="1600" dirty="0"/>
              <a:t> </a:t>
            </a:r>
          </a:p>
          <a:p>
            <a:pPr marL="0" indent="0">
              <a:buNone/>
            </a:pPr>
            <a:r>
              <a:rPr lang="hu-HU" sz="1600" b="1" dirty="0"/>
              <a:t>Galuska Imre</a:t>
            </a:r>
            <a:r>
              <a:rPr lang="hu-HU" sz="1600" dirty="0"/>
              <a:t> (</a:t>
            </a:r>
            <a:r>
              <a:rPr lang="hu-HU" sz="1600" dirty="0" smtClean="0"/>
              <a:t>1919 – </a:t>
            </a:r>
            <a:r>
              <a:rPr lang="hu-HU" sz="1600" dirty="0"/>
              <a:t>2002)</a:t>
            </a:r>
          </a:p>
          <a:p>
            <a:pPr marL="0" indent="0">
              <a:buNone/>
            </a:pPr>
            <a:r>
              <a:rPr lang="hu-HU" sz="1600" dirty="0"/>
              <a:t>Negyvenegy évig volt a </a:t>
            </a:r>
            <a:r>
              <a:rPr lang="hu-HU" sz="1600" dirty="0" err="1"/>
              <a:t>kesznyéteni</a:t>
            </a:r>
            <a:r>
              <a:rPr lang="hu-HU" sz="1600" dirty="0"/>
              <a:t> gyülekezet </a:t>
            </a:r>
            <a:r>
              <a:rPr lang="hu-HU" sz="1600" dirty="0" smtClean="0"/>
              <a:t>lelkipásztora. Tudományos </a:t>
            </a:r>
            <a:r>
              <a:rPr lang="hu-HU" sz="1600" dirty="0"/>
              <a:t>munkásságot folytatott néprajzi </a:t>
            </a:r>
            <a:r>
              <a:rPr lang="hu-HU" sz="1600" dirty="0" smtClean="0"/>
              <a:t>területen. </a:t>
            </a:r>
            <a:r>
              <a:rPr lang="hu-HU" sz="1600" dirty="0"/>
              <a:t>Helytörténeti, néprajzi, vallásszociológiai és nyelvészeti kutatásokat végzett. Előadásokat tartott országszerte néprajzi találkozókon, egyházmegyei gyűléseken, a Doktorok Kollégiumában, szakkonferenciákon. </a:t>
            </a:r>
            <a:endParaRPr lang="hu-HU" sz="1600" dirty="0" smtClean="0"/>
          </a:p>
          <a:p>
            <a:pPr marL="0" indent="0">
              <a:buNone/>
            </a:pPr>
            <a:r>
              <a:rPr lang="hu-HU" sz="1600" u="sng" dirty="0" smtClean="0">
                <a:hlinkClick r:id="rId4"/>
              </a:rPr>
              <a:t>http</a:t>
            </a:r>
            <a:r>
              <a:rPr lang="hu-HU" sz="1600" u="sng" dirty="0">
                <a:hlinkClick r:id="rId4"/>
              </a:rPr>
              <a:t>://old.srta.hu/lap/tiszteletbeli/cikk/mutat/galuska-imre-1919-kesznyeten-2002-kesznyeten/</a:t>
            </a:r>
            <a:endParaRPr lang="hu-HU" sz="1600" dirty="0"/>
          </a:p>
          <a:p>
            <a:pPr marL="0" indent="0">
              <a:buNone/>
            </a:pPr>
            <a:r>
              <a:rPr lang="hu-HU" sz="1600" dirty="0"/>
              <a:t> </a:t>
            </a:r>
          </a:p>
          <a:p>
            <a:pPr marL="0" indent="0">
              <a:buNone/>
            </a:pPr>
            <a:r>
              <a:rPr lang="hu-HU" sz="1600" b="1" dirty="0" err="1"/>
              <a:t>Tukacs</a:t>
            </a:r>
            <a:r>
              <a:rPr lang="hu-HU" sz="1600" b="1" dirty="0"/>
              <a:t> Béla</a:t>
            </a:r>
            <a:r>
              <a:rPr lang="hu-HU" sz="1600" dirty="0"/>
              <a:t> (1920-2012)</a:t>
            </a:r>
          </a:p>
          <a:p>
            <a:pPr marL="0" indent="0">
              <a:buNone/>
            </a:pPr>
            <a:r>
              <a:rPr lang="hu-HU" sz="1600" dirty="0"/>
              <a:t>1942-ben a budapesti jogi egyetemen doktorált, majd a későbbiekben közgazdász diplomát szerzett.. Rendkívül hosszú életpályája során sok különböző területen tevékenykedett, többek között részt vett a Nagy Imre-féle mezőgazdasági program kidolgozásában, a mezőgazdaság későbbi konszolidálásában, a magyar mezőgazdasági termékek észak-afrikai piacra juttatásában. Haláláig a pataki öregdiák mozgalom egyik vezető személyisége. Folyamatosan alkotott, </a:t>
            </a:r>
            <a:r>
              <a:rPr lang="hu-HU" sz="1600" dirty="0" smtClean="0"/>
              <a:t>publikált. </a:t>
            </a:r>
          </a:p>
          <a:p>
            <a:pPr marL="0" indent="0">
              <a:buNone/>
            </a:pPr>
            <a:r>
              <a:rPr lang="hu-HU" sz="1600" u="sng" dirty="0" smtClean="0">
                <a:hlinkClick r:id="rId5"/>
              </a:rPr>
              <a:t>http</a:t>
            </a:r>
            <a:r>
              <a:rPr lang="hu-HU" sz="1600" u="sng" dirty="0">
                <a:hlinkClick r:id="rId5"/>
              </a:rPr>
              <a:t>://patakidiak.hu/srka/hirek/elhunyt-dr-tukacs-bela-1920-2012</a:t>
            </a:r>
            <a:r>
              <a:rPr lang="hu-HU" sz="1600" dirty="0"/>
              <a:t> </a:t>
            </a:r>
          </a:p>
          <a:p>
            <a:pPr marL="0" indent="0">
              <a:buNone/>
            </a:pPr>
            <a:endParaRPr lang="hu-HU" sz="1200" dirty="0"/>
          </a:p>
        </p:txBody>
      </p:sp>
    </p:spTree>
    <p:extLst>
      <p:ext uri="{BB962C8B-B14F-4D97-AF65-F5344CB8AC3E}">
        <p14:creationId xmlns:p14="http://schemas.microsoft.com/office/powerpoint/2010/main" val="335739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0">
        <p14:gallery dir="l"/>
      </p:transition>
    </mc:Choice>
    <mc:Fallback xmlns="">
      <p:transition spd="slow" advClick="0" advTm="6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24372"/>
            <a:ext cx="8218487" cy="2064668"/>
          </a:xfrm>
        </p:spPr>
      </p:pic>
      <p:sp>
        <p:nvSpPr>
          <p:cNvPr id="3" name="Téglalap 2"/>
          <p:cNvSpPr/>
          <p:nvPr/>
        </p:nvSpPr>
        <p:spPr>
          <a:xfrm>
            <a:off x="539552" y="620688"/>
            <a:ext cx="1746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(1930/31.tanév) </a:t>
            </a:r>
            <a:endParaRPr lang="hu-HU" dirty="0">
              <a:solidFill>
                <a:srgbClr val="FF00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38"/>
          <a:stretch/>
        </p:blipFill>
        <p:spPr bwMode="auto">
          <a:xfrm>
            <a:off x="539552" y="3726040"/>
            <a:ext cx="8280000" cy="213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églalap 6"/>
          <p:cNvSpPr/>
          <p:nvPr/>
        </p:nvSpPr>
        <p:spPr>
          <a:xfrm>
            <a:off x="763054" y="3325930"/>
            <a:ext cx="1780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i="1" dirty="0">
                <a:solidFill>
                  <a:srgbClr val="FF0000"/>
                </a:solidFill>
                <a:ea typeface="+mj-ea"/>
                <a:cs typeface="+mj-cs"/>
              </a:rPr>
              <a:t>(1930/31.tanév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4412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17"/>
          <a:stretch/>
        </p:blipFill>
        <p:spPr>
          <a:xfrm>
            <a:off x="323528" y="4005064"/>
            <a:ext cx="8280000" cy="1689884"/>
          </a:xfrm>
        </p:spPr>
      </p:pic>
      <p:sp>
        <p:nvSpPr>
          <p:cNvPr id="2" name="Téglalap 1"/>
          <p:cNvSpPr/>
          <p:nvPr/>
        </p:nvSpPr>
        <p:spPr>
          <a:xfrm>
            <a:off x="539552" y="3201434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i="1" dirty="0" smtClean="0">
                <a:solidFill>
                  <a:srgbClr val="FF0000"/>
                </a:solidFill>
              </a:rPr>
              <a:t>Részt vehetett  a </a:t>
            </a:r>
            <a:r>
              <a:rPr lang="hu-HU" sz="2000" i="1" dirty="0" err="1" smtClean="0">
                <a:solidFill>
                  <a:srgbClr val="FF0000"/>
                </a:solidFill>
              </a:rPr>
              <a:t>Soli</a:t>
            </a:r>
            <a:r>
              <a:rPr lang="hu-HU" sz="2000" i="1" dirty="0" smtClean="0">
                <a:solidFill>
                  <a:srgbClr val="FF0000"/>
                </a:solidFill>
              </a:rPr>
              <a:t> </a:t>
            </a:r>
            <a:r>
              <a:rPr lang="hu-HU" sz="2000" i="1" dirty="0" err="1" smtClean="0">
                <a:solidFill>
                  <a:srgbClr val="FF0000"/>
                </a:solidFill>
              </a:rPr>
              <a:t>Deo</a:t>
            </a:r>
            <a:r>
              <a:rPr lang="hu-HU" sz="2000" i="1" dirty="0" smtClean="0">
                <a:solidFill>
                  <a:srgbClr val="FF0000"/>
                </a:solidFill>
              </a:rPr>
              <a:t> </a:t>
            </a:r>
            <a:r>
              <a:rPr lang="hu-HU" sz="2000" i="1" dirty="0" err="1" smtClean="0">
                <a:solidFill>
                  <a:srgbClr val="FF0000"/>
                </a:solidFill>
              </a:rPr>
              <a:t>Gloria</a:t>
            </a:r>
            <a:r>
              <a:rPr lang="hu-HU" sz="2000" i="1" dirty="0" smtClean="0">
                <a:solidFill>
                  <a:srgbClr val="FF0000"/>
                </a:solidFill>
              </a:rPr>
              <a:t> balatonszárszói </a:t>
            </a:r>
            <a:r>
              <a:rPr lang="hu-HU" sz="2000" i="1" dirty="0">
                <a:solidFill>
                  <a:srgbClr val="FF0000"/>
                </a:solidFill>
              </a:rPr>
              <a:t>középiskolás konferenciáján </a:t>
            </a:r>
            <a:r>
              <a:rPr lang="hu-HU" sz="2000" i="1" dirty="0" smtClean="0">
                <a:solidFill>
                  <a:srgbClr val="FF0000"/>
                </a:solidFill>
              </a:rPr>
              <a:t>1</a:t>
            </a:r>
            <a:r>
              <a:rPr lang="hu-HU" sz="2000" i="1" dirty="0">
                <a:solidFill>
                  <a:srgbClr val="FF0000"/>
                </a:solidFill>
              </a:rPr>
              <a:t>937-ben </a:t>
            </a:r>
            <a:r>
              <a:rPr lang="hu-HU" i="1" dirty="0" smtClean="0">
                <a:solidFill>
                  <a:srgbClr val="FF0000"/>
                </a:solidFill>
              </a:rPr>
              <a:t>(1936-37</a:t>
            </a:r>
            <a:r>
              <a:rPr lang="hu-HU" i="1" dirty="0">
                <a:solidFill>
                  <a:srgbClr val="FF0000"/>
                </a:solidFill>
              </a:rPr>
              <a:t>. t</a:t>
            </a:r>
            <a:r>
              <a:rPr lang="hu-HU" i="1" dirty="0" smtClean="0">
                <a:solidFill>
                  <a:srgbClr val="FF0000"/>
                </a:solidFill>
              </a:rPr>
              <a:t>anév )</a:t>
            </a:r>
            <a:endParaRPr lang="hu-HU" i="1" dirty="0">
              <a:solidFill>
                <a:srgbClr val="FF0000"/>
              </a:solidFill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39552" y="709473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(1933/34.tanév)</a:t>
            </a:r>
            <a:endParaRPr lang="hu-HU" dirty="0">
              <a:solidFill>
                <a:srgbClr val="FF000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87"/>
          <a:stretch/>
        </p:blipFill>
        <p:spPr bwMode="auto">
          <a:xfrm>
            <a:off x="475692" y="1412776"/>
            <a:ext cx="8280000" cy="1363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46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47" r="12335" b="71659"/>
          <a:stretch/>
        </p:blipFill>
        <p:spPr>
          <a:xfrm>
            <a:off x="461864" y="327182"/>
            <a:ext cx="8280000" cy="1238902"/>
          </a:xfrm>
        </p:spPr>
      </p:pic>
      <p:pic>
        <p:nvPicPr>
          <p:cNvPr id="1027" name="Tartalom helye 3"/>
          <p:cNvPicPr>
            <a:picLocks noGrp="1"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78" r="11754" b="7504"/>
          <a:stretch/>
        </p:blipFill>
        <p:spPr bwMode="auto">
          <a:xfrm>
            <a:off x="475521" y="1556792"/>
            <a:ext cx="8280000" cy="2485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475521" y="404664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</a:t>
            </a:r>
            <a:r>
              <a:rPr lang="hu-HU" i="1" dirty="0" smtClean="0">
                <a:solidFill>
                  <a:srgbClr val="FF0000"/>
                </a:solidFill>
              </a:rPr>
              <a:t>1937/38.tanév</a:t>
            </a:r>
            <a:r>
              <a:rPr lang="hu-HU" i="1" dirty="0">
                <a:solidFill>
                  <a:srgbClr val="FF0000"/>
                </a:solidFill>
              </a:rPr>
              <a:t>)</a:t>
            </a:r>
            <a:endParaRPr lang="hu-HU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05" b="78903"/>
          <a:stretch>
            <a:fillRect/>
          </a:stretch>
        </p:blipFill>
        <p:spPr bwMode="auto">
          <a:xfrm>
            <a:off x="475521" y="4498662"/>
            <a:ext cx="8280000" cy="187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églalap 7"/>
          <p:cNvSpPr/>
          <p:nvPr/>
        </p:nvSpPr>
        <p:spPr>
          <a:xfrm>
            <a:off x="576671" y="4130496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</a:t>
            </a:r>
            <a:r>
              <a:rPr lang="hu-HU" i="1" dirty="0" smtClean="0">
                <a:solidFill>
                  <a:srgbClr val="FF0000"/>
                </a:solidFill>
              </a:rPr>
              <a:t>1940/41.tanév</a:t>
            </a:r>
            <a:r>
              <a:rPr lang="hu-HU" i="1" dirty="0">
                <a:solidFill>
                  <a:srgbClr val="FF0000"/>
                </a:solidFill>
              </a:rPr>
              <a:t>)</a:t>
            </a:r>
            <a:endParaRPr lang="hu-H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97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Sylfaen" panose="010A0502050306030303" pitchFamily="18" charset="0"/>
              </a:rPr>
              <a:t>Iskolai sporteredményei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60"/>
          <a:stretch/>
        </p:blipFill>
        <p:spPr>
          <a:xfrm>
            <a:off x="251520" y="1699775"/>
            <a:ext cx="8280000" cy="1544559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9" r="11165"/>
          <a:stretch/>
        </p:blipFill>
        <p:spPr>
          <a:xfrm>
            <a:off x="632564" y="4221088"/>
            <a:ext cx="8280000" cy="1461946"/>
          </a:xfrm>
        </p:spPr>
      </p:pic>
      <p:sp>
        <p:nvSpPr>
          <p:cNvPr id="3" name="Téglalap 2"/>
          <p:cNvSpPr/>
          <p:nvPr/>
        </p:nvSpPr>
        <p:spPr>
          <a:xfrm>
            <a:off x="539552" y="1196752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(1933/34.tanév)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83568" y="3676650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</a:t>
            </a:r>
            <a:r>
              <a:rPr lang="hu-HU" i="1" dirty="0" smtClean="0">
                <a:solidFill>
                  <a:srgbClr val="FF0000"/>
                </a:solidFill>
              </a:rPr>
              <a:t>1936/37.tanév</a:t>
            </a:r>
            <a:r>
              <a:rPr lang="hu-HU" i="1" dirty="0">
                <a:solidFill>
                  <a:srgbClr val="FF0000"/>
                </a:solidFill>
              </a:rPr>
              <a:t>)</a:t>
            </a:r>
            <a:endParaRPr lang="hu-H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72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0" y="1124744"/>
            <a:ext cx="4248472" cy="1584176"/>
          </a:xfrm>
        </p:spPr>
        <p:txBody>
          <a:bodyPr>
            <a:noAutofit/>
          </a:bodyPr>
          <a:lstStyle/>
          <a:p>
            <a:r>
              <a:rPr lang="hu-HU" sz="3600" dirty="0" smtClean="0">
                <a:latin typeface="Sylfaen" panose="010A0502050306030303" pitchFamily="18" charset="0"/>
              </a:rPr>
              <a:t>Érettségi tételek és eredmények </a:t>
            </a:r>
            <a:br>
              <a:rPr lang="hu-HU" sz="3600" dirty="0" smtClean="0">
                <a:latin typeface="Sylfaen" panose="010A0502050306030303" pitchFamily="18" charset="0"/>
              </a:rPr>
            </a:br>
            <a:r>
              <a:rPr lang="hu-HU" sz="3600" dirty="0" smtClean="0">
                <a:latin typeface="Sylfaen" panose="010A0502050306030303" pitchFamily="18" charset="0"/>
              </a:rPr>
              <a:t>1938-ban</a:t>
            </a:r>
            <a:endParaRPr lang="hu-HU" sz="3600" dirty="0">
              <a:latin typeface="Sylfaen" panose="010A05020503060303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4031632" cy="3600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05064"/>
            <a:ext cx="5522996" cy="2448272"/>
          </a:xfrm>
        </p:spPr>
      </p:pic>
      <p:sp>
        <p:nvSpPr>
          <p:cNvPr id="3" name="Téglalap 2"/>
          <p:cNvSpPr/>
          <p:nvPr/>
        </p:nvSpPr>
        <p:spPr>
          <a:xfrm>
            <a:off x="971600" y="4869160"/>
            <a:ext cx="16931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i="1" dirty="0">
                <a:solidFill>
                  <a:srgbClr val="FF0000"/>
                </a:solidFill>
              </a:rPr>
              <a:t>(1937/38.tanév)</a:t>
            </a:r>
            <a:endParaRPr lang="hu-H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98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0">
        <p14:gallery dir="l"/>
      </p:transition>
    </mc:Choice>
    <mc:Fallback xmlns="">
      <p:transition spd="slow" advClick="0" advTm="6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890664" cy="4234482"/>
          </a:xfrm>
        </p:spPr>
        <p:txBody>
          <a:bodyPr>
            <a:normAutofit/>
          </a:bodyPr>
          <a:lstStyle/>
          <a:p>
            <a:r>
              <a:rPr lang="hu-HU" sz="3600" dirty="0" smtClean="0">
                <a:latin typeface="Sylfaen" panose="010A0502050306030303" pitchFamily="18" charset="0"/>
              </a:rPr>
              <a:t>A Sárospataki Református Gimnázium</a:t>
            </a:r>
            <a:br>
              <a:rPr lang="hu-HU" sz="3600" dirty="0" smtClean="0">
                <a:latin typeface="Sylfaen" panose="010A0502050306030303" pitchFamily="18" charset="0"/>
              </a:rPr>
            </a:br>
            <a:r>
              <a:rPr lang="hu-HU" sz="3600" dirty="0" smtClean="0">
                <a:latin typeface="Sylfaen" panose="010A0502050306030303" pitchFamily="18" charset="0"/>
              </a:rPr>
              <a:t>tanárainak névsora 1948-ban (részlet)</a:t>
            </a:r>
            <a:endParaRPr lang="hu-HU" sz="3600" dirty="0">
              <a:latin typeface="Sylfaen" panose="010A0502050306030303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65" b="9421"/>
          <a:stretch/>
        </p:blipFill>
        <p:spPr bwMode="auto">
          <a:xfrm>
            <a:off x="3419872" y="260648"/>
            <a:ext cx="5382127" cy="6549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67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</a:rPr>
              <a:t>A pataki tantestület 1948-ban</a:t>
            </a:r>
            <a:endParaRPr lang="hu-HU" dirty="0">
              <a:latin typeface="Sylfaen" panose="010A050205030603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971600" y="5013176"/>
            <a:ext cx="7355160" cy="158417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hu-HU" i="1" dirty="0" smtClean="0"/>
              <a:t>1/ Szabó Károly, 2/ Bakos József, 3/ Jakob Károly, 4/ </a:t>
            </a:r>
            <a:r>
              <a:rPr lang="hu-HU" i="1" dirty="0" err="1" smtClean="0"/>
              <a:t>Tárczy</a:t>
            </a:r>
            <a:r>
              <a:rPr lang="hu-HU" i="1" dirty="0" smtClean="0"/>
              <a:t> Árpád, </a:t>
            </a:r>
            <a:endParaRPr lang="hu-HU" dirty="0" smtClean="0"/>
          </a:p>
          <a:p>
            <a:pPr marL="0" indent="0">
              <a:buNone/>
            </a:pPr>
            <a:r>
              <a:rPr lang="hu-HU" i="1" dirty="0" smtClean="0"/>
              <a:t>5/ Szabó Gyula, 6/ Urbán Barnabás, 7/ Hegyi József, 8/ Szabó Ernő, </a:t>
            </a:r>
            <a:endParaRPr lang="hu-HU" dirty="0" smtClean="0"/>
          </a:p>
          <a:p>
            <a:pPr marL="0" indent="0">
              <a:buNone/>
            </a:pPr>
            <a:r>
              <a:rPr lang="hu-HU" i="1" dirty="0" smtClean="0"/>
              <a:t>9/ </a:t>
            </a:r>
            <a:r>
              <a:rPr lang="hu-HU" i="1" dirty="0" err="1" smtClean="0"/>
              <a:t>Maller</a:t>
            </a:r>
            <a:r>
              <a:rPr lang="hu-HU" i="1" dirty="0" smtClean="0"/>
              <a:t> Sándor, 10/ </a:t>
            </a:r>
            <a:r>
              <a:rPr lang="hu-HU" i="1" dirty="0" err="1" smtClean="0"/>
              <a:t>Egey</a:t>
            </a:r>
            <a:r>
              <a:rPr lang="hu-HU" i="1" dirty="0" smtClean="0"/>
              <a:t> Antal, 11/ Orbán István, 12/ </a:t>
            </a:r>
            <a:r>
              <a:rPr lang="hu-HU" i="1" dirty="0" err="1" smtClean="0"/>
              <a:t>Kajdy</a:t>
            </a:r>
            <a:r>
              <a:rPr lang="hu-HU" i="1" dirty="0" smtClean="0"/>
              <a:t> Miklós, </a:t>
            </a:r>
            <a:endParaRPr lang="hu-HU" dirty="0" smtClean="0"/>
          </a:p>
          <a:p>
            <a:pPr marL="0" indent="0">
              <a:buNone/>
            </a:pPr>
            <a:r>
              <a:rPr lang="hu-HU" i="1" dirty="0" smtClean="0"/>
              <a:t>13/ </a:t>
            </a:r>
            <a:r>
              <a:rPr lang="hu-HU" i="1" dirty="0" err="1" smtClean="0"/>
              <a:t>Héthy</a:t>
            </a:r>
            <a:r>
              <a:rPr lang="hu-HU" i="1" dirty="0" smtClean="0"/>
              <a:t> Lajos, 14/ Batár Zoltán, 15/ Palumby Gyula, 16/ Dévai Jenő, </a:t>
            </a:r>
            <a:endParaRPr lang="hu-HU" dirty="0" smtClean="0"/>
          </a:p>
          <a:p>
            <a:pPr marL="0" indent="0">
              <a:buNone/>
            </a:pPr>
            <a:r>
              <a:rPr lang="hu-HU" i="1" dirty="0" smtClean="0"/>
              <a:t>17/ Bertha Zoltán, 18/ </a:t>
            </a:r>
            <a:r>
              <a:rPr lang="hu-HU" b="1" i="1" dirty="0" smtClean="0">
                <a:solidFill>
                  <a:srgbClr val="FF0000"/>
                </a:solidFill>
              </a:rPr>
              <a:t>Demeter Gyula</a:t>
            </a:r>
            <a:r>
              <a:rPr lang="hu-HU" i="1" dirty="0" smtClean="0"/>
              <a:t>, 19/ </a:t>
            </a:r>
            <a:r>
              <a:rPr lang="hu-HU" i="1" dirty="0" err="1" smtClean="0"/>
              <a:t>Ruszkay</a:t>
            </a:r>
            <a:r>
              <a:rPr lang="hu-HU" i="1" dirty="0" smtClean="0"/>
              <a:t> András</a:t>
            </a:r>
            <a:endParaRPr lang="hu-HU" dirty="0" smtClean="0"/>
          </a:p>
          <a:p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908720"/>
            <a:ext cx="6192688" cy="3745984"/>
          </a:xfrm>
        </p:spPr>
      </p:pic>
      <p:sp>
        <p:nvSpPr>
          <p:cNvPr id="8" name="Téglalap 7"/>
          <p:cNvSpPr/>
          <p:nvPr/>
        </p:nvSpPr>
        <p:spPr>
          <a:xfrm>
            <a:off x="4211960" y="4661526"/>
            <a:ext cx="37444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100" dirty="0"/>
              <a:t>http://patakidiak.hu/regi/memorian/palumby/index.html</a:t>
            </a:r>
          </a:p>
        </p:txBody>
      </p:sp>
    </p:spTree>
    <p:extLst>
      <p:ext uri="{BB962C8B-B14F-4D97-AF65-F5344CB8AC3E}">
        <p14:creationId xmlns:p14="http://schemas.microsoft.com/office/powerpoint/2010/main" val="269673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Demeter </a:t>
            </a:r>
            <a:r>
              <a:rPr lang="hu-HU" dirty="0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Gyula </a:t>
            </a:r>
            <a:r>
              <a:rPr lang="hu-HU" dirty="0" smtClean="0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tanár úr első osztálya (1947-48)</a:t>
            </a:r>
            <a:endParaRPr lang="hu-HU" dirty="0">
              <a:latin typeface="Sylfaen" panose="010A050205030603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799" y="1600201"/>
            <a:ext cx="7200000" cy="4791367"/>
          </a:xfrm>
        </p:spPr>
      </p:pic>
      <p:sp>
        <p:nvSpPr>
          <p:cNvPr id="3" name="Téglalap 2"/>
          <p:cNvSpPr/>
          <p:nvPr/>
        </p:nvSpPr>
        <p:spPr>
          <a:xfrm>
            <a:off x="4283968" y="6349970"/>
            <a:ext cx="4295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/>
              <a:t>http://patakidiak.hu/regi/1951b/index.html</a:t>
            </a:r>
          </a:p>
        </p:txBody>
      </p:sp>
    </p:spTree>
    <p:extLst>
      <p:ext uri="{BB962C8B-B14F-4D97-AF65-F5344CB8AC3E}">
        <p14:creationId xmlns:p14="http://schemas.microsoft.com/office/powerpoint/2010/main" val="409196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23528" y="1844824"/>
            <a:ext cx="3384376" cy="3168352"/>
          </a:xfrm>
        </p:spPr>
        <p:txBody>
          <a:bodyPr/>
          <a:lstStyle/>
          <a:p>
            <a:pPr marL="0" indent="0">
              <a:buNone/>
            </a:pPr>
            <a:r>
              <a:rPr lang="hu-HU" sz="3200" dirty="0" smtClean="0">
                <a:latin typeface="Sylfaen" panose="010A0502050306030303" pitchFamily="18" charset="0"/>
              </a:rPr>
              <a:t>Pataki kisdiák.</a:t>
            </a:r>
          </a:p>
          <a:p>
            <a:pPr marL="0" indent="0">
              <a:buNone/>
            </a:pPr>
            <a:r>
              <a:rPr lang="hu-HU" sz="3200" dirty="0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Demeter Gyula tanár úr </a:t>
            </a:r>
            <a:r>
              <a:rPr lang="hu-HU" sz="3200" dirty="0" smtClean="0">
                <a:latin typeface="Sylfaen" panose="010A050205030603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tanítványa volt 1946/47-ben</a:t>
            </a:r>
            <a:endParaRPr lang="hu-HU" sz="3200" dirty="0" smtClean="0">
              <a:latin typeface="Sylfaen" panose="010A0502050306030303" pitchFamily="18" charset="0"/>
            </a:endParaRPr>
          </a:p>
          <a:p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885" y="332656"/>
            <a:ext cx="4686948" cy="6120680"/>
          </a:xfrm>
        </p:spPr>
      </p:pic>
    </p:spTree>
    <p:extLst>
      <p:ext uri="{BB962C8B-B14F-4D97-AF65-F5344CB8AC3E}">
        <p14:creationId xmlns:p14="http://schemas.microsoft.com/office/powerpoint/2010/main" val="339505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>
                <a:latin typeface="Sylfaen" panose="010A0502050306030303" pitchFamily="18" charset="0"/>
              </a:rPr>
              <a:t>Demeter Gyula tanár úr </a:t>
            </a:r>
            <a:r>
              <a:rPr lang="hu-HU" dirty="0" smtClean="0">
                <a:latin typeface="Sylfaen" panose="010A0502050306030303" pitchFamily="18" charset="0"/>
              </a:rPr>
              <a:t/>
            </a:r>
            <a:br>
              <a:rPr lang="hu-HU" dirty="0" smtClean="0">
                <a:latin typeface="Sylfaen" panose="010A0502050306030303" pitchFamily="18" charset="0"/>
              </a:rPr>
            </a:br>
            <a:r>
              <a:rPr lang="hu-HU" dirty="0" smtClean="0">
                <a:latin typeface="Sylfaen" panose="010A0502050306030303" pitchFamily="18" charset="0"/>
              </a:rPr>
              <a:t>a Kis Internátus diákjaival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484784"/>
            <a:ext cx="6840000" cy="4865085"/>
          </a:xfrm>
        </p:spPr>
      </p:pic>
      <p:sp>
        <p:nvSpPr>
          <p:cNvPr id="3" name="Téglalap 2"/>
          <p:cNvSpPr/>
          <p:nvPr/>
        </p:nvSpPr>
        <p:spPr>
          <a:xfrm>
            <a:off x="3851920" y="6237312"/>
            <a:ext cx="4295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dirty="0"/>
              <a:t>http://patakidiak.hu/regi/1951b/index.html</a:t>
            </a:r>
          </a:p>
        </p:txBody>
      </p:sp>
    </p:spTree>
    <p:extLst>
      <p:ext uri="{BB962C8B-B14F-4D97-AF65-F5344CB8AC3E}">
        <p14:creationId xmlns:p14="http://schemas.microsoft.com/office/powerpoint/2010/main" val="33266656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A Kilián György Gimnázium épülete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7008779" cy="5256584"/>
          </a:xfrm>
        </p:spPr>
      </p:pic>
      <p:sp>
        <p:nvSpPr>
          <p:cNvPr id="5" name="Téglalap 4"/>
          <p:cNvSpPr/>
          <p:nvPr/>
        </p:nvSpPr>
        <p:spPr>
          <a:xfrm>
            <a:off x="3203848" y="6366708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https://www.facebook.com/groups/535267293202251/</a:t>
            </a:r>
          </a:p>
        </p:txBody>
      </p:sp>
    </p:spTree>
    <p:extLst>
      <p:ext uri="{BB962C8B-B14F-4D97-AF65-F5344CB8AC3E}">
        <p14:creationId xmlns:p14="http://schemas.microsoft.com/office/powerpoint/2010/main" val="406053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A Kilián Gimnázium környéke </a:t>
            </a:r>
            <a:br>
              <a:rPr lang="hu-HU" sz="4000" dirty="0">
                <a:latin typeface="Sylfaen" panose="010A0502050306030303" pitchFamily="18" charset="0"/>
              </a:rPr>
            </a:br>
            <a:r>
              <a:rPr lang="hu-HU" sz="4000" dirty="0">
                <a:latin typeface="Sylfaen" panose="010A0502050306030303" pitchFamily="18" charset="0"/>
              </a:rPr>
              <a:t>az 1950-es évek elején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67"/>
          <a:stretch/>
        </p:blipFill>
        <p:spPr>
          <a:xfrm>
            <a:off x="1043608" y="1483305"/>
            <a:ext cx="7200000" cy="4773469"/>
          </a:xfrm>
        </p:spPr>
      </p:pic>
      <p:sp>
        <p:nvSpPr>
          <p:cNvPr id="3" name="Téglalap 2"/>
          <p:cNvSpPr/>
          <p:nvPr/>
        </p:nvSpPr>
        <p:spPr>
          <a:xfrm>
            <a:off x="3203848" y="6366708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https://www.facebook.com/groups/535267293202251/</a:t>
            </a:r>
          </a:p>
        </p:txBody>
      </p:sp>
    </p:spTree>
    <p:extLst>
      <p:ext uri="{BB962C8B-B14F-4D97-AF65-F5344CB8AC3E}">
        <p14:creationId xmlns:p14="http://schemas.microsoft.com/office/powerpoint/2010/main" val="317151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2890664" cy="2232248"/>
          </a:xfrm>
        </p:spPr>
        <p:txBody>
          <a:bodyPr>
            <a:normAutofit/>
          </a:bodyPr>
          <a:lstStyle/>
          <a:p>
            <a:r>
              <a:rPr lang="hu-HU" sz="3600" dirty="0">
                <a:latin typeface="Sylfaen" panose="010A0502050306030303" pitchFamily="18" charset="0"/>
              </a:rPr>
              <a:t>Tablóképe az 1960-as évek elejéről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068" y="188640"/>
            <a:ext cx="4244911" cy="6408712"/>
          </a:xfrm>
        </p:spPr>
      </p:pic>
    </p:spTree>
    <p:extLst>
      <p:ext uri="{BB962C8B-B14F-4D97-AF65-F5344CB8AC3E}">
        <p14:creationId xmlns:p14="http://schemas.microsoft.com/office/powerpoint/2010/main" val="179262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9036496" cy="1143000"/>
          </a:xfrm>
        </p:spPr>
        <p:txBody>
          <a:bodyPr>
            <a:noAutofit/>
          </a:bodyPr>
          <a:lstStyle/>
          <a:p>
            <a:r>
              <a:rPr lang="hu-HU" sz="3600" dirty="0">
                <a:latin typeface="Sylfaen" panose="010A0502050306030303" pitchFamily="18" charset="0"/>
              </a:rPr>
              <a:t>Önjellemzése egy keltezés nélküli adatlapján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871" y="1600200"/>
            <a:ext cx="7146257" cy="4525963"/>
          </a:xfrm>
        </p:spPr>
      </p:pic>
    </p:spTree>
    <p:extLst>
      <p:ext uri="{BB962C8B-B14F-4D97-AF65-F5344CB8AC3E}">
        <p14:creationId xmlns:p14="http://schemas.microsoft.com/office/powerpoint/2010/main" val="175599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0">
        <p14:gallery dir="l"/>
      </p:transition>
    </mc:Choice>
    <mc:Fallback xmlns="">
      <p:transition spd="slow" advClick="0" advTm="5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</a:rPr>
              <a:t>Óravázlataiból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980728"/>
            <a:ext cx="3882708" cy="5400000"/>
          </a:xfrm>
        </p:spPr>
      </p:pic>
      <p:pic>
        <p:nvPicPr>
          <p:cNvPr id="4" name="Tartalom helye 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3789180" cy="5400000"/>
          </a:xfrm>
        </p:spPr>
      </p:pic>
    </p:spTree>
    <p:extLst>
      <p:ext uri="{BB962C8B-B14F-4D97-AF65-F5344CB8AC3E}">
        <p14:creationId xmlns:p14="http://schemas.microsoft.com/office/powerpoint/2010/main" val="4232488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600" dirty="0" err="1" smtClean="0">
                <a:latin typeface="Sylfaen" panose="010A0502050306030303" pitchFamily="18" charset="0"/>
              </a:rPr>
              <a:t>Ordo</a:t>
            </a:r>
            <a:r>
              <a:rPr lang="hu-HU" sz="3600" dirty="0" smtClean="0">
                <a:latin typeface="Sylfaen" panose="010A0502050306030303" pitchFamily="18" charset="0"/>
              </a:rPr>
              <a:t> est </a:t>
            </a:r>
            <a:r>
              <a:rPr lang="hu-HU" sz="3600" dirty="0" err="1" smtClean="0">
                <a:latin typeface="Sylfaen" panose="010A0502050306030303" pitchFamily="18" charset="0"/>
              </a:rPr>
              <a:t>anima</a:t>
            </a:r>
            <a:r>
              <a:rPr lang="hu-HU" sz="3600" dirty="0" smtClean="0">
                <a:latin typeface="Sylfaen" panose="010A0502050306030303" pitchFamily="18" charset="0"/>
              </a:rPr>
              <a:t> </a:t>
            </a:r>
            <a:r>
              <a:rPr lang="hu-HU" sz="3600" dirty="0" err="1" smtClean="0">
                <a:latin typeface="Sylfaen" panose="010A0502050306030303" pitchFamily="18" charset="0"/>
              </a:rPr>
              <a:t>rerum</a:t>
            </a:r>
            <a:r>
              <a:rPr lang="hu-HU" sz="3600" dirty="0" smtClean="0">
                <a:latin typeface="Sylfaen" panose="010A0502050306030303" pitchFamily="18" charset="0"/>
              </a:rPr>
              <a:t> – Demeter tanár úr feljegyzései az 1972-73-as tanév első napjairól</a:t>
            </a:r>
            <a:endParaRPr lang="hu-HU" sz="3600" dirty="0">
              <a:latin typeface="Sylfaen" panose="010A0502050306030303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46579"/>
            <a:ext cx="4392488" cy="6006757"/>
          </a:xfrm>
        </p:spPr>
      </p:pic>
    </p:spTree>
    <p:extLst>
      <p:ext uri="{BB962C8B-B14F-4D97-AF65-F5344CB8AC3E}">
        <p14:creationId xmlns:p14="http://schemas.microsoft.com/office/powerpoint/2010/main" val="858243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7"/>
            <a:ext cx="8435280" cy="1376741"/>
          </a:xfrm>
        </p:spPr>
        <p:txBody>
          <a:bodyPr>
            <a:noAutofit/>
          </a:bodyPr>
          <a:lstStyle/>
          <a:p>
            <a:r>
              <a:rPr lang="hu-HU" sz="3200" dirty="0">
                <a:latin typeface="Sylfaen" panose="010A0502050306030303" pitchFamily="18" charset="0"/>
              </a:rPr>
              <a:t>Demeter Gyula, dr. Peja Győző </a:t>
            </a:r>
            <a:r>
              <a:rPr lang="hu-HU" sz="3200" dirty="0" smtClean="0">
                <a:latin typeface="Sylfaen" panose="010A0502050306030303" pitchFamily="18" charset="0"/>
              </a:rPr>
              <a:t>igazgató úr és 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dr. </a:t>
            </a:r>
            <a:r>
              <a:rPr lang="hu-HU" sz="3200" dirty="0" err="1" smtClean="0">
                <a:latin typeface="Sylfaen" panose="010A0502050306030303" pitchFamily="18" charset="0"/>
              </a:rPr>
              <a:t>Bobory</a:t>
            </a:r>
            <a:r>
              <a:rPr lang="hu-HU" sz="3200" dirty="0" smtClean="0">
                <a:latin typeface="Sylfaen" panose="010A0502050306030303" pitchFamily="18" charset="0"/>
              </a:rPr>
              <a:t> László gazdaságvezető a </a:t>
            </a:r>
            <a:r>
              <a:rPr lang="hu-HU" sz="3200">
                <a:latin typeface="Sylfaen" panose="010A0502050306030303" pitchFamily="18" charset="0"/>
              </a:rPr>
              <a:t>tanári </a:t>
            </a:r>
            <a:r>
              <a:rPr lang="hu-HU" sz="3200" smtClean="0">
                <a:latin typeface="Sylfaen" panose="010A0502050306030303" pitchFamily="18" charset="0"/>
              </a:rPr>
              <a:t>szobában  </a:t>
            </a:r>
            <a:r>
              <a:rPr lang="hu-HU" sz="3200" dirty="0">
                <a:latin typeface="Sylfaen" panose="010A0502050306030303" pitchFamily="18" charset="0"/>
              </a:rPr>
              <a:t>(</a:t>
            </a:r>
            <a:r>
              <a:rPr lang="hu-HU" sz="3200" dirty="0" smtClean="0">
                <a:latin typeface="Sylfaen" panose="010A0502050306030303" pitchFamily="18" charset="0"/>
              </a:rPr>
              <a:t>1950-es évek közepe)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77"/>
          <a:stretch/>
        </p:blipFill>
        <p:spPr>
          <a:xfrm>
            <a:off x="971600" y="1772816"/>
            <a:ext cx="7141212" cy="4896544"/>
          </a:xfrm>
        </p:spPr>
      </p:pic>
    </p:spTree>
    <p:extLst>
      <p:ext uri="{BB962C8B-B14F-4D97-AF65-F5344CB8AC3E}">
        <p14:creationId xmlns:p14="http://schemas.microsoft.com/office/powerpoint/2010/main" val="38659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0" y="274638"/>
            <a:ext cx="5076056" cy="3586410"/>
          </a:xfrm>
        </p:spPr>
        <p:txBody>
          <a:bodyPr/>
          <a:lstStyle/>
          <a:p>
            <a:r>
              <a:rPr lang="hu-HU" sz="4000" dirty="0" smtClean="0">
                <a:latin typeface="Sylfaen" panose="010A0502050306030303" pitchFamily="18" charset="0"/>
              </a:rPr>
              <a:t>1989 karácsonyán</a:t>
            </a:r>
            <a:r>
              <a:rPr lang="hu-HU" b="1" dirty="0" smtClean="0">
                <a:latin typeface="Sylfaen" panose="010A0502050306030303" pitchFamily="18" charset="0"/>
              </a:rPr>
              <a:t/>
            </a:r>
            <a:br>
              <a:rPr lang="hu-HU" b="1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(mögötte 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dr. Tatár Albertné tanárnő, az iskola könyvtárosa)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04664"/>
            <a:ext cx="3456384" cy="5449636"/>
          </a:xfrm>
        </p:spPr>
      </p:pic>
    </p:spTree>
    <p:extLst>
      <p:ext uri="{BB962C8B-B14F-4D97-AF65-F5344CB8AC3E}">
        <p14:creationId xmlns:p14="http://schemas.microsoft.com/office/powerpoint/2010/main" val="318703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980728"/>
            <a:ext cx="5040560" cy="4248472"/>
          </a:xfrm>
        </p:spPr>
        <p:txBody>
          <a:bodyPr>
            <a:norm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Demeter Gyula és Palumby Gyula, </a:t>
            </a:r>
            <a:br>
              <a:rPr lang="hu-HU" sz="4000" dirty="0">
                <a:latin typeface="Sylfaen" panose="010A0502050306030303" pitchFamily="18" charset="0"/>
              </a:rPr>
            </a:br>
            <a:r>
              <a:rPr lang="hu-HU" sz="4000" dirty="0">
                <a:latin typeface="Sylfaen" panose="010A0502050306030303" pitchFamily="18" charset="0"/>
              </a:rPr>
              <a:t>a „babiloni száműzetésbe” küldött két pataki tanár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0648"/>
            <a:ext cx="3532919" cy="6519026"/>
          </a:xfrm>
        </p:spPr>
      </p:pic>
    </p:spTree>
    <p:extLst>
      <p:ext uri="{BB962C8B-B14F-4D97-AF65-F5344CB8AC3E}">
        <p14:creationId xmlns:p14="http://schemas.microsoft.com/office/powerpoint/2010/main" val="209266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1" t="21042" r="1251"/>
          <a:stretch/>
        </p:blipFill>
        <p:spPr>
          <a:xfrm>
            <a:off x="916521" y="764704"/>
            <a:ext cx="7815014" cy="397717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0"/>
            <a:ext cx="8352928" cy="764704"/>
          </a:xfrm>
        </p:spPr>
        <p:txBody>
          <a:bodyPr>
            <a:noAutofit/>
          </a:bodyPr>
          <a:lstStyle/>
          <a:p>
            <a:r>
              <a:rPr lang="hu-HU" sz="2800" spc="300" dirty="0" smtClean="0">
                <a:latin typeface="Sylfaen" panose="010A0502050306030303" pitchFamily="18" charset="0"/>
              </a:rPr>
              <a:t>A Kilián Gimnázium tantestülete 1969-ben</a:t>
            </a:r>
            <a:endParaRPr lang="hu-HU" sz="2800" spc="300" dirty="0">
              <a:latin typeface="Sylfaen" panose="010A0502050306030303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755576" y="4365104"/>
            <a:ext cx="8136904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b="1" i="1" dirty="0"/>
              <a:t>1</a:t>
            </a:r>
            <a:r>
              <a:rPr lang="hu-HU" b="1" i="1" dirty="0" smtClean="0"/>
              <a:t>. P</a:t>
            </a:r>
            <a:r>
              <a:rPr lang="hu-HU" i="1" dirty="0" smtClean="0"/>
              <a:t>eller </a:t>
            </a:r>
            <a:r>
              <a:rPr lang="hu-HU" i="1" dirty="0"/>
              <a:t>György, </a:t>
            </a:r>
            <a:r>
              <a:rPr lang="hu-HU" b="1" i="1" dirty="0"/>
              <a:t>2.</a:t>
            </a:r>
            <a:r>
              <a:rPr lang="hu-HU" i="1" dirty="0"/>
              <a:t> Pál Istvánné, </a:t>
            </a:r>
            <a:r>
              <a:rPr lang="hu-HU" b="1" i="1" dirty="0"/>
              <a:t>3.</a:t>
            </a:r>
            <a:r>
              <a:rPr lang="hu-HU" i="1" dirty="0"/>
              <a:t> Németh Lívia, </a:t>
            </a:r>
            <a:r>
              <a:rPr lang="hu-HU" b="1" i="1" dirty="0"/>
              <a:t>4.</a:t>
            </a:r>
            <a:r>
              <a:rPr lang="hu-HU" i="1" dirty="0"/>
              <a:t> </a:t>
            </a:r>
            <a:r>
              <a:rPr lang="hu-HU" i="1" dirty="0" smtClean="0"/>
              <a:t>Dr. Tatár </a:t>
            </a:r>
            <a:r>
              <a:rPr lang="hu-HU" i="1" dirty="0"/>
              <a:t>Albertné, </a:t>
            </a:r>
            <a:r>
              <a:rPr lang="hu-HU" b="1" i="1" dirty="0">
                <a:solidFill>
                  <a:srgbClr val="FF0000"/>
                </a:solidFill>
              </a:rPr>
              <a:t>5. Demeter Gyula,</a:t>
            </a:r>
            <a:r>
              <a:rPr lang="hu-HU" i="1" dirty="0"/>
              <a:t> </a:t>
            </a:r>
            <a:r>
              <a:rPr lang="hu-HU" b="1" i="1" dirty="0"/>
              <a:t>6.</a:t>
            </a:r>
            <a:r>
              <a:rPr lang="hu-HU" i="1" dirty="0"/>
              <a:t> Bogdán Anna, </a:t>
            </a:r>
            <a:r>
              <a:rPr lang="hu-HU" b="1" i="1" dirty="0"/>
              <a:t>7.</a:t>
            </a:r>
            <a:r>
              <a:rPr lang="hu-HU" i="1" dirty="0"/>
              <a:t> Dr. </a:t>
            </a:r>
            <a:r>
              <a:rPr lang="hu-HU" i="1" dirty="0" err="1"/>
              <a:t>Peja</a:t>
            </a:r>
            <a:r>
              <a:rPr lang="hu-HU" i="1" dirty="0"/>
              <a:t> Győző, </a:t>
            </a:r>
            <a:r>
              <a:rPr lang="hu-HU" b="1" i="1" dirty="0"/>
              <a:t>8.</a:t>
            </a:r>
            <a:r>
              <a:rPr lang="hu-HU" i="1" dirty="0"/>
              <a:t> </a:t>
            </a:r>
            <a:r>
              <a:rPr lang="hu-HU" i="1" dirty="0" err="1"/>
              <a:t>Palumby</a:t>
            </a:r>
            <a:r>
              <a:rPr lang="hu-HU" i="1" dirty="0"/>
              <a:t> Gyula, </a:t>
            </a:r>
            <a:r>
              <a:rPr lang="hu-HU" b="1" i="1" dirty="0"/>
              <a:t>9.</a:t>
            </a:r>
            <a:r>
              <a:rPr lang="hu-HU" i="1" dirty="0"/>
              <a:t> </a:t>
            </a:r>
            <a:r>
              <a:rPr lang="hu-HU" i="1" dirty="0" err="1"/>
              <a:t>Radits</a:t>
            </a:r>
            <a:r>
              <a:rPr lang="hu-HU" i="1" dirty="0"/>
              <a:t> Erzsébet, </a:t>
            </a:r>
            <a:r>
              <a:rPr lang="hu-HU" b="1" i="1" dirty="0" smtClean="0"/>
              <a:t>10</a:t>
            </a:r>
            <a:r>
              <a:rPr lang="hu-HU" b="1" i="1" dirty="0"/>
              <a:t>.</a:t>
            </a:r>
            <a:r>
              <a:rPr lang="hu-HU" i="1" dirty="0"/>
              <a:t> Sólyom Dezsőné, </a:t>
            </a:r>
            <a:r>
              <a:rPr lang="hu-HU" b="1" i="1" dirty="0"/>
              <a:t>11.</a:t>
            </a:r>
            <a:r>
              <a:rPr lang="hu-HU" i="1" dirty="0"/>
              <a:t> Sir Lászlóné, </a:t>
            </a:r>
            <a:r>
              <a:rPr lang="hu-HU" b="1" i="1" dirty="0"/>
              <a:t>12.</a:t>
            </a:r>
            <a:r>
              <a:rPr lang="hu-HU" i="1" dirty="0"/>
              <a:t> Makárné Kiss Réka, </a:t>
            </a:r>
            <a:r>
              <a:rPr lang="hu-HU" b="1" i="1" dirty="0"/>
              <a:t>13.</a:t>
            </a:r>
            <a:r>
              <a:rPr lang="hu-HU" i="1" dirty="0"/>
              <a:t> Szabó Gyuláné, </a:t>
            </a:r>
            <a:r>
              <a:rPr lang="hu-HU" b="1" i="1" dirty="0"/>
              <a:t>14.</a:t>
            </a:r>
            <a:r>
              <a:rPr lang="hu-HU" i="1" dirty="0"/>
              <a:t> Módis Árpádné, </a:t>
            </a:r>
            <a:r>
              <a:rPr lang="hu-HU" b="1" i="1" dirty="0"/>
              <a:t>15.</a:t>
            </a:r>
            <a:r>
              <a:rPr lang="hu-HU" i="1" dirty="0"/>
              <a:t> Bernárd Gézáné, </a:t>
            </a:r>
            <a:r>
              <a:rPr lang="hu-HU" b="1" i="1" dirty="0"/>
              <a:t>16.</a:t>
            </a:r>
            <a:r>
              <a:rPr lang="hu-HU" i="1" dirty="0"/>
              <a:t> Dr. </a:t>
            </a:r>
            <a:r>
              <a:rPr lang="hu-HU" i="1" dirty="0" err="1"/>
              <a:t>Kiséry</a:t>
            </a:r>
            <a:r>
              <a:rPr lang="hu-HU" i="1" dirty="0"/>
              <a:t> László, </a:t>
            </a:r>
            <a:r>
              <a:rPr lang="hu-HU" b="1" i="1" dirty="0"/>
              <a:t>17.</a:t>
            </a:r>
            <a:r>
              <a:rPr lang="hu-HU" i="1" dirty="0"/>
              <a:t> Sváb Bertalan, </a:t>
            </a:r>
            <a:r>
              <a:rPr lang="hu-HU" b="1" i="1" dirty="0"/>
              <a:t>18.</a:t>
            </a:r>
            <a:r>
              <a:rPr lang="hu-HU" i="1" dirty="0"/>
              <a:t> Bagoly Lajos, </a:t>
            </a:r>
            <a:r>
              <a:rPr lang="hu-HU" b="1" i="1" dirty="0"/>
              <a:t>19.</a:t>
            </a:r>
            <a:r>
              <a:rPr lang="hu-HU" i="1" dirty="0"/>
              <a:t> Fábián József, </a:t>
            </a:r>
            <a:r>
              <a:rPr lang="hu-HU" b="1" i="1" dirty="0"/>
              <a:t>20.</a:t>
            </a:r>
            <a:r>
              <a:rPr lang="hu-HU" i="1" dirty="0"/>
              <a:t> Dr. Kovács Dezső, </a:t>
            </a:r>
            <a:r>
              <a:rPr lang="hu-HU" b="1" i="1" dirty="0"/>
              <a:t>21.</a:t>
            </a:r>
            <a:r>
              <a:rPr lang="hu-HU" i="1" dirty="0"/>
              <a:t> Kun Lajos, </a:t>
            </a:r>
            <a:r>
              <a:rPr lang="hu-HU" b="1" i="1" dirty="0" smtClean="0"/>
              <a:t>22</a:t>
            </a:r>
            <a:r>
              <a:rPr lang="hu-HU" b="1" i="1" dirty="0"/>
              <a:t>.</a:t>
            </a:r>
            <a:r>
              <a:rPr lang="hu-HU" i="1" dirty="0"/>
              <a:t> Kamarás Istvánné, </a:t>
            </a:r>
            <a:r>
              <a:rPr lang="hu-HU" b="1" i="1" dirty="0"/>
              <a:t>23.</a:t>
            </a:r>
            <a:r>
              <a:rPr lang="hu-HU" i="1" dirty="0"/>
              <a:t> Molnár Róza, </a:t>
            </a:r>
            <a:r>
              <a:rPr lang="hu-HU" b="1" i="1" dirty="0"/>
              <a:t>24.</a:t>
            </a:r>
            <a:r>
              <a:rPr lang="hu-HU" i="1" dirty="0"/>
              <a:t> </a:t>
            </a:r>
            <a:r>
              <a:rPr lang="hu-HU" i="1" dirty="0" err="1"/>
              <a:t>Breznay</a:t>
            </a:r>
            <a:r>
              <a:rPr lang="hu-HU" i="1" dirty="0"/>
              <a:t> Gyuláné, </a:t>
            </a:r>
            <a:r>
              <a:rPr lang="hu-HU" b="1" i="1" dirty="0"/>
              <a:t>25.</a:t>
            </a:r>
            <a:r>
              <a:rPr lang="hu-HU" i="1" dirty="0"/>
              <a:t> Túrmezei Pál, </a:t>
            </a:r>
            <a:r>
              <a:rPr lang="hu-HU" b="1" i="1" dirty="0"/>
              <a:t>26.</a:t>
            </a:r>
            <a:r>
              <a:rPr lang="hu-HU" i="1" dirty="0"/>
              <a:t> Módis Árpád, </a:t>
            </a:r>
            <a:r>
              <a:rPr lang="hu-HU" b="1" i="1" dirty="0"/>
              <a:t>27.</a:t>
            </a:r>
            <a:r>
              <a:rPr lang="hu-HU" i="1" dirty="0"/>
              <a:t> </a:t>
            </a:r>
            <a:r>
              <a:rPr lang="hu-HU" i="1" dirty="0" err="1"/>
              <a:t>Sindel</a:t>
            </a:r>
            <a:r>
              <a:rPr lang="hu-HU" i="1" dirty="0"/>
              <a:t> Imréné, </a:t>
            </a:r>
            <a:r>
              <a:rPr lang="hu-HU" b="1" i="1" dirty="0"/>
              <a:t>28.</a:t>
            </a:r>
            <a:r>
              <a:rPr lang="hu-HU" i="1" dirty="0"/>
              <a:t> </a:t>
            </a:r>
            <a:r>
              <a:rPr lang="hu-HU" i="1" dirty="0" err="1"/>
              <a:t>Gárdus</a:t>
            </a:r>
            <a:r>
              <a:rPr lang="hu-HU" i="1" dirty="0"/>
              <a:t> János, </a:t>
            </a:r>
            <a:r>
              <a:rPr lang="hu-HU" b="1" i="1" dirty="0"/>
              <a:t>29.</a:t>
            </a:r>
            <a:r>
              <a:rPr lang="hu-HU" i="1" dirty="0"/>
              <a:t> </a:t>
            </a:r>
            <a:r>
              <a:rPr lang="hu-HU" i="1" dirty="0" err="1"/>
              <a:t>Sindel</a:t>
            </a:r>
            <a:r>
              <a:rPr lang="hu-HU" i="1" dirty="0"/>
              <a:t> Imre, </a:t>
            </a:r>
            <a:r>
              <a:rPr lang="hu-HU" b="1" i="1" dirty="0" smtClean="0"/>
              <a:t>30</a:t>
            </a:r>
            <a:r>
              <a:rPr lang="hu-HU" b="1" i="1" dirty="0"/>
              <a:t>.</a:t>
            </a:r>
            <a:r>
              <a:rPr lang="hu-HU" i="1" dirty="0"/>
              <a:t> Oláh Katalin, </a:t>
            </a:r>
            <a:r>
              <a:rPr lang="hu-HU" b="1" i="1" dirty="0"/>
              <a:t>31.</a:t>
            </a:r>
            <a:r>
              <a:rPr lang="hu-HU" i="1" dirty="0"/>
              <a:t> (nem ismertük föl), </a:t>
            </a:r>
            <a:r>
              <a:rPr lang="hu-HU" b="1" i="1" dirty="0"/>
              <a:t>32.</a:t>
            </a:r>
            <a:r>
              <a:rPr lang="hu-HU" i="1" dirty="0"/>
              <a:t> Kamarás István, </a:t>
            </a:r>
            <a:r>
              <a:rPr lang="hu-HU" b="1" i="1" dirty="0"/>
              <a:t>33.</a:t>
            </a:r>
            <a:r>
              <a:rPr lang="hu-HU" i="1" dirty="0"/>
              <a:t> Barna Géza, </a:t>
            </a:r>
            <a:r>
              <a:rPr lang="hu-HU" b="1" i="1" dirty="0" smtClean="0"/>
              <a:t>4</a:t>
            </a:r>
            <a:r>
              <a:rPr lang="hu-HU" b="1" i="1" dirty="0"/>
              <a:t>.</a:t>
            </a:r>
            <a:r>
              <a:rPr lang="hu-HU" i="1" dirty="0"/>
              <a:t> Dr. Földesi Istvánné</a:t>
            </a:r>
            <a:r>
              <a:rPr lang="hu-HU" i="1" dirty="0" smtClean="0"/>
              <a:t>.</a:t>
            </a:r>
            <a:r>
              <a:rPr lang="hu-HU" i="1" dirty="0"/>
              <a:t> 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7883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1019" y="116632"/>
            <a:ext cx="8661648" cy="562074"/>
          </a:xfrm>
        </p:spPr>
        <p:txBody>
          <a:bodyPr>
            <a:normAutofit fontScale="90000"/>
          </a:bodyPr>
          <a:lstStyle/>
          <a:p>
            <a:r>
              <a:rPr lang="hu-HU" sz="2700" spc="300" dirty="0">
                <a:latin typeface="Sylfaen" panose="010A0502050306030303" pitchFamily="18" charset="0"/>
              </a:rPr>
              <a:t>Csoportkép a </a:t>
            </a:r>
            <a:r>
              <a:rPr lang="hu-HU" sz="2700" spc="300" dirty="0" smtClean="0">
                <a:latin typeface="Sylfaen" panose="010A0502050306030303" pitchFamily="18" charset="0"/>
              </a:rPr>
              <a:t>Kilián György Gimnázium </a:t>
            </a:r>
            <a:r>
              <a:rPr lang="hu-HU" sz="2700" spc="300" dirty="0">
                <a:latin typeface="Sylfaen" panose="010A0502050306030303" pitchFamily="18" charset="0"/>
              </a:rPr>
              <a:t>tantestületéről és </a:t>
            </a:r>
            <a:r>
              <a:rPr lang="hu-HU" sz="2700" spc="300" dirty="0" smtClean="0">
                <a:latin typeface="Sylfaen" panose="010A0502050306030303" pitchFamily="18" charset="0"/>
              </a:rPr>
              <a:t>munkatársairól</a:t>
            </a:r>
            <a:r>
              <a:rPr lang="hu-HU" sz="3100" spc="300" dirty="0" smtClean="0">
                <a:latin typeface="Sylfaen" panose="010A0502050306030303" pitchFamily="18" charset="0"/>
              </a:rPr>
              <a:t> </a:t>
            </a:r>
            <a:r>
              <a:rPr lang="hu-HU" sz="2700" spc="300" dirty="0">
                <a:latin typeface="Sylfaen" panose="010A0502050306030303" pitchFamily="18" charset="0"/>
              </a:rPr>
              <a:t>(</a:t>
            </a:r>
            <a:r>
              <a:rPr lang="hu-HU" sz="2700" spc="300" dirty="0" smtClean="0">
                <a:latin typeface="Sylfaen" panose="010A0502050306030303" pitchFamily="18" charset="0"/>
              </a:rPr>
              <a:t>1986</a:t>
            </a:r>
            <a:r>
              <a:rPr lang="hu-HU" sz="2700" spc="300" dirty="0" smtClean="0">
                <a:solidFill>
                  <a:srgbClr val="C00000"/>
                </a:solidFill>
                <a:latin typeface="Sylfaen" panose="010A0502050306030303" pitchFamily="18" charset="0"/>
              </a:rPr>
              <a:t>)</a:t>
            </a:r>
            <a:endParaRPr lang="hu-HU" sz="2700" spc="300" dirty="0">
              <a:solidFill>
                <a:srgbClr val="C00000"/>
              </a:solidFill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76" y="764704"/>
            <a:ext cx="8641751" cy="3762677"/>
          </a:xfrm>
        </p:spPr>
      </p:pic>
      <p:sp>
        <p:nvSpPr>
          <p:cNvPr id="5" name="Téglalap 4"/>
          <p:cNvSpPr/>
          <p:nvPr/>
        </p:nvSpPr>
        <p:spPr>
          <a:xfrm>
            <a:off x="107504" y="4303455"/>
            <a:ext cx="9036496" cy="255454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hu-HU" sz="1600" b="1" i="1" dirty="0" smtClean="0"/>
              <a:t>1.</a:t>
            </a:r>
            <a:r>
              <a:rPr lang="hu-HU" sz="1600" i="1" dirty="0" smtClean="0"/>
              <a:t> Pataki </a:t>
            </a:r>
            <a:r>
              <a:rPr lang="hu-HU" sz="1600" i="1" dirty="0"/>
              <a:t>István, </a:t>
            </a:r>
            <a:r>
              <a:rPr lang="hu-HU" sz="1600" b="1" i="1" dirty="0"/>
              <a:t>2.</a:t>
            </a:r>
            <a:r>
              <a:rPr lang="hu-HU" sz="1600" i="1" dirty="0"/>
              <a:t> Stefán Frigyes, </a:t>
            </a:r>
            <a:r>
              <a:rPr lang="hu-HU" sz="1600" b="1" i="1" dirty="0"/>
              <a:t>3. </a:t>
            </a:r>
            <a:r>
              <a:rPr lang="hu-HU" sz="1600" i="1" dirty="0"/>
              <a:t>Veresné </a:t>
            </a:r>
            <a:r>
              <a:rPr lang="hu-HU" sz="1600" i="1" dirty="0" err="1"/>
              <a:t>Harik</a:t>
            </a:r>
            <a:r>
              <a:rPr lang="hu-HU" sz="1600" i="1" dirty="0"/>
              <a:t> Mária, </a:t>
            </a:r>
            <a:r>
              <a:rPr lang="hu-HU" sz="1600" b="1" i="1" dirty="0"/>
              <a:t>4.</a:t>
            </a:r>
            <a:r>
              <a:rPr lang="hu-HU" sz="1600" i="1" dirty="0"/>
              <a:t> Mónusné </a:t>
            </a:r>
            <a:r>
              <a:rPr lang="hu-HU" sz="1600" i="1" dirty="0" err="1"/>
              <a:t>Nagy-Korsa</a:t>
            </a:r>
            <a:r>
              <a:rPr lang="hu-HU" sz="1600" i="1" dirty="0"/>
              <a:t> Judit, </a:t>
            </a:r>
            <a:r>
              <a:rPr lang="hu-HU" sz="1600" b="1" i="1" dirty="0"/>
              <a:t>5.</a:t>
            </a:r>
            <a:r>
              <a:rPr lang="hu-HU" sz="1600" i="1" dirty="0"/>
              <a:t> Dr. Répássy Olivérné, </a:t>
            </a:r>
            <a:r>
              <a:rPr lang="hu-HU" sz="1600" b="1" i="1" dirty="0"/>
              <a:t>6.</a:t>
            </a:r>
            <a:r>
              <a:rPr lang="hu-HU" sz="1600" i="1" dirty="0"/>
              <a:t> </a:t>
            </a:r>
            <a:r>
              <a:rPr lang="hu-HU" sz="1600" i="1" dirty="0" err="1"/>
              <a:t>Mándyné</a:t>
            </a:r>
            <a:r>
              <a:rPr lang="hu-HU" sz="1600" i="1" dirty="0"/>
              <a:t> Kerékgyártó Katalin, </a:t>
            </a:r>
            <a:r>
              <a:rPr lang="hu-HU" sz="1600" b="1" i="1" dirty="0"/>
              <a:t>7.</a:t>
            </a:r>
            <a:r>
              <a:rPr lang="hu-HU" sz="1600" i="1" dirty="0"/>
              <a:t> Bartha István, </a:t>
            </a:r>
            <a:r>
              <a:rPr lang="hu-HU" sz="1600" b="1" i="1" dirty="0"/>
              <a:t>8.</a:t>
            </a:r>
            <a:r>
              <a:rPr lang="hu-HU" sz="1600" i="1" dirty="0"/>
              <a:t> Nagyné Csépányi Eleonóra, </a:t>
            </a:r>
            <a:r>
              <a:rPr lang="hu-HU" sz="1600" b="1" i="1" dirty="0"/>
              <a:t>9.</a:t>
            </a:r>
            <a:r>
              <a:rPr lang="hu-HU" sz="1600" i="1" dirty="0"/>
              <a:t> Sir Lászlóné, </a:t>
            </a:r>
            <a:r>
              <a:rPr lang="hu-HU" sz="1600" b="1" i="1" dirty="0"/>
              <a:t>10.</a:t>
            </a:r>
            <a:r>
              <a:rPr lang="hu-HU" sz="1600" i="1" dirty="0"/>
              <a:t> Molnár Mária, </a:t>
            </a:r>
            <a:r>
              <a:rPr lang="hu-HU" sz="1600" b="1" i="1" dirty="0">
                <a:solidFill>
                  <a:srgbClr val="FF0000"/>
                </a:solidFill>
              </a:rPr>
              <a:t>11. Demeter Gyula, </a:t>
            </a:r>
            <a:r>
              <a:rPr lang="hu-HU" sz="1600" b="1" i="1" dirty="0"/>
              <a:t>12.</a:t>
            </a:r>
            <a:r>
              <a:rPr lang="hu-HU" sz="1600" i="1" dirty="0"/>
              <a:t> Péter Barnabás, </a:t>
            </a:r>
            <a:r>
              <a:rPr lang="hu-HU" sz="1600" b="1" i="1" dirty="0"/>
              <a:t>13.</a:t>
            </a:r>
            <a:r>
              <a:rPr lang="hu-HU" sz="1600" i="1" dirty="0"/>
              <a:t> Novák Gyula, </a:t>
            </a:r>
            <a:r>
              <a:rPr lang="hu-HU" sz="1600" b="1" i="1" dirty="0"/>
              <a:t>14.</a:t>
            </a:r>
            <a:r>
              <a:rPr lang="hu-HU" sz="1600" i="1" dirty="0"/>
              <a:t> Bokros Ferencné, </a:t>
            </a:r>
            <a:r>
              <a:rPr lang="hu-HU" sz="1600" b="1" i="1" dirty="0" smtClean="0"/>
              <a:t>15</a:t>
            </a:r>
            <a:r>
              <a:rPr lang="hu-HU" sz="1600" b="1" i="1" dirty="0"/>
              <a:t>.</a:t>
            </a:r>
            <a:r>
              <a:rPr lang="hu-HU" sz="1600" i="1" dirty="0"/>
              <a:t> Gonda Gáspárné, </a:t>
            </a:r>
            <a:r>
              <a:rPr lang="hu-HU" sz="1600" b="1" i="1" dirty="0"/>
              <a:t>16. </a:t>
            </a:r>
            <a:r>
              <a:rPr lang="hu-HU" sz="1600" i="1" dirty="0" err="1"/>
              <a:t>Dr</a:t>
            </a:r>
            <a:r>
              <a:rPr lang="hu-HU" sz="1600" i="1" dirty="0"/>
              <a:t> Varga Lajosné, </a:t>
            </a:r>
            <a:r>
              <a:rPr lang="hu-HU" sz="1600" b="1" i="1" dirty="0"/>
              <a:t>17.</a:t>
            </a:r>
            <a:r>
              <a:rPr lang="hu-HU" sz="1600" i="1" dirty="0"/>
              <a:t> </a:t>
            </a:r>
            <a:r>
              <a:rPr lang="hu-HU" sz="1600" i="1" dirty="0" err="1"/>
              <a:t>Szeszák</a:t>
            </a:r>
            <a:r>
              <a:rPr lang="hu-HU" sz="1600" i="1" dirty="0"/>
              <a:t> Sándorné, </a:t>
            </a:r>
            <a:r>
              <a:rPr lang="hu-HU" sz="1600" b="1" i="1" dirty="0"/>
              <a:t>18.</a:t>
            </a:r>
            <a:r>
              <a:rPr lang="hu-HU" sz="1600" i="1" dirty="0"/>
              <a:t> Dr. Ferenczy Zsoltné, </a:t>
            </a:r>
            <a:r>
              <a:rPr lang="hu-HU" sz="1600" b="1" i="1" dirty="0"/>
              <a:t>19.</a:t>
            </a:r>
            <a:r>
              <a:rPr lang="hu-HU" sz="1600" i="1" dirty="0"/>
              <a:t> Kun Lajosné, </a:t>
            </a:r>
            <a:r>
              <a:rPr lang="hu-HU" sz="1600" b="1" i="1" dirty="0"/>
              <a:t>20.</a:t>
            </a:r>
            <a:r>
              <a:rPr lang="hu-HU" sz="1600" i="1" dirty="0"/>
              <a:t> Berencsi Gézáné, </a:t>
            </a:r>
            <a:r>
              <a:rPr lang="hu-HU" sz="1600" b="1" i="1" dirty="0"/>
              <a:t>21.</a:t>
            </a:r>
            <a:r>
              <a:rPr lang="hu-HU" sz="1600" i="1" dirty="0"/>
              <a:t> Tar Lajosné, </a:t>
            </a:r>
            <a:r>
              <a:rPr lang="hu-HU" sz="1600" b="1" i="1" dirty="0"/>
              <a:t>22.</a:t>
            </a:r>
            <a:r>
              <a:rPr lang="hu-HU" sz="1600" i="1" dirty="0"/>
              <a:t> </a:t>
            </a:r>
            <a:r>
              <a:rPr lang="hu-HU" sz="1600" i="1" dirty="0" err="1"/>
              <a:t>Sindel</a:t>
            </a:r>
            <a:r>
              <a:rPr lang="hu-HU" sz="1600" i="1" dirty="0"/>
              <a:t> Imréné, </a:t>
            </a:r>
            <a:r>
              <a:rPr lang="hu-HU" sz="1600" b="1" i="1" dirty="0"/>
              <a:t>23.</a:t>
            </a:r>
            <a:r>
              <a:rPr lang="hu-HU" sz="1600" i="1" dirty="0"/>
              <a:t> Bodnár Péterné, </a:t>
            </a:r>
            <a:r>
              <a:rPr lang="hu-HU" sz="1600" b="1" i="1" dirty="0"/>
              <a:t>24.</a:t>
            </a:r>
            <a:r>
              <a:rPr lang="hu-HU" sz="1600" i="1" dirty="0"/>
              <a:t> Dr. Tatár Albertné, </a:t>
            </a:r>
            <a:r>
              <a:rPr lang="hu-HU" sz="1600" b="1" i="1" dirty="0"/>
              <a:t>25.</a:t>
            </a:r>
            <a:r>
              <a:rPr lang="hu-HU" sz="1600" i="1" dirty="0"/>
              <a:t> Lénárt Józsefné, </a:t>
            </a:r>
            <a:r>
              <a:rPr lang="hu-HU" sz="1600" b="1" i="1" dirty="0"/>
              <a:t>26.</a:t>
            </a:r>
            <a:r>
              <a:rPr lang="hu-HU" sz="1600" i="1" dirty="0"/>
              <a:t> Dobos Józsefné,</a:t>
            </a:r>
            <a:r>
              <a:rPr lang="hu-HU" sz="1600" b="1" i="1" dirty="0"/>
              <a:t> 27.</a:t>
            </a:r>
            <a:r>
              <a:rPr lang="hu-HU" sz="1600" i="1" dirty="0"/>
              <a:t> Pásztor Lajosné, </a:t>
            </a:r>
            <a:r>
              <a:rPr lang="hu-HU" sz="1600" b="1" i="1" dirty="0"/>
              <a:t>28.</a:t>
            </a:r>
            <a:r>
              <a:rPr lang="hu-HU" sz="1600" i="1" dirty="0"/>
              <a:t> Pusztafalvi Istvánné, </a:t>
            </a:r>
            <a:r>
              <a:rPr lang="hu-HU" sz="1600" b="1" i="1" dirty="0"/>
              <a:t>29.</a:t>
            </a:r>
            <a:r>
              <a:rPr lang="hu-HU" sz="1600" i="1" dirty="0"/>
              <a:t> Deme Andrea, </a:t>
            </a:r>
            <a:r>
              <a:rPr lang="hu-HU" sz="1600" b="1" i="1" dirty="0"/>
              <a:t>30.</a:t>
            </a:r>
            <a:r>
              <a:rPr lang="hu-HU" sz="1600" i="1" dirty="0"/>
              <a:t> </a:t>
            </a:r>
            <a:r>
              <a:rPr lang="hu-HU" sz="1600" i="1" dirty="0" err="1"/>
              <a:t>Arday</a:t>
            </a:r>
            <a:r>
              <a:rPr lang="hu-HU" sz="1600" i="1" dirty="0"/>
              <a:t> Lajosné, </a:t>
            </a:r>
            <a:r>
              <a:rPr lang="hu-HU" sz="1600" b="1" i="1" dirty="0"/>
              <a:t>31</a:t>
            </a:r>
            <a:r>
              <a:rPr lang="hu-HU" sz="1600" i="1" dirty="0"/>
              <a:t>. Szabó Győző, </a:t>
            </a:r>
            <a:r>
              <a:rPr lang="hu-HU" sz="1600" b="1" i="1" dirty="0"/>
              <a:t>32.</a:t>
            </a:r>
            <a:r>
              <a:rPr lang="hu-HU" sz="1600" i="1" dirty="0"/>
              <a:t> Oláh Katalin, </a:t>
            </a:r>
            <a:r>
              <a:rPr lang="hu-HU" sz="1600" b="1" i="1" dirty="0"/>
              <a:t>33.</a:t>
            </a:r>
            <a:r>
              <a:rPr lang="hu-HU" sz="1600" i="1" dirty="0"/>
              <a:t> Molnár Róza, </a:t>
            </a:r>
            <a:r>
              <a:rPr lang="hu-HU" sz="1600" b="1" i="1" dirty="0"/>
              <a:t>34.</a:t>
            </a:r>
            <a:r>
              <a:rPr lang="hu-HU" sz="1600" i="1" dirty="0"/>
              <a:t> Páfrány Ferenc, </a:t>
            </a:r>
            <a:r>
              <a:rPr lang="hu-HU" sz="1600" b="1" i="1" dirty="0"/>
              <a:t>35.</a:t>
            </a:r>
            <a:r>
              <a:rPr lang="hu-HU" sz="1600" i="1" dirty="0"/>
              <a:t> </a:t>
            </a:r>
            <a:r>
              <a:rPr lang="hu-HU" sz="1600" i="1" dirty="0" err="1"/>
              <a:t>Tepliczky</a:t>
            </a:r>
            <a:r>
              <a:rPr lang="hu-HU" sz="1600" i="1" dirty="0"/>
              <a:t> István, </a:t>
            </a:r>
            <a:r>
              <a:rPr lang="hu-HU" sz="1600" b="1" i="1" dirty="0"/>
              <a:t>36. </a:t>
            </a:r>
            <a:r>
              <a:rPr lang="hu-HU" sz="1600" i="1" dirty="0"/>
              <a:t>Kiss András, </a:t>
            </a:r>
            <a:r>
              <a:rPr lang="hu-HU" sz="1600" b="1" i="1" dirty="0"/>
              <a:t>37.</a:t>
            </a:r>
            <a:r>
              <a:rPr lang="hu-HU" sz="1600" i="1" dirty="0"/>
              <a:t> Szabó Kálmánné, </a:t>
            </a:r>
            <a:r>
              <a:rPr lang="hu-HU" sz="1600" b="1" i="1" dirty="0"/>
              <a:t>38.</a:t>
            </a:r>
            <a:r>
              <a:rPr lang="hu-HU" sz="1600" i="1" dirty="0"/>
              <a:t> Vargáné Jacsó Hedvig, </a:t>
            </a:r>
            <a:r>
              <a:rPr lang="hu-HU" sz="1600" b="1" i="1" dirty="0"/>
              <a:t>39.</a:t>
            </a:r>
            <a:r>
              <a:rPr lang="hu-HU" sz="1600" i="1" dirty="0"/>
              <a:t> </a:t>
            </a:r>
            <a:r>
              <a:rPr lang="hu-HU" sz="1600" i="1" dirty="0" err="1"/>
              <a:t>Sindel</a:t>
            </a:r>
            <a:r>
              <a:rPr lang="hu-HU" sz="1600" i="1" dirty="0"/>
              <a:t> Imre, </a:t>
            </a:r>
            <a:r>
              <a:rPr lang="hu-HU" sz="1600" b="1" i="1" dirty="0"/>
              <a:t>40.</a:t>
            </a:r>
            <a:r>
              <a:rPr lang="hu-HU" sz="1600" i="1" dirty="0"/>
              <a:t> </a:t>
            </a:r>
            <a:r>
              <a:rPr lang="hu-HU" sz="1600" i="1" dirty="0" err="1"/>
              <a:t>Wildmann</a:t>
            </a:r>
            <a:r>
              <a:rPr lang="hu-HU" sz="1600" i="1" dirty="0"/>
              <a:t> Gizella, </a:t>
            </a:r>
            <a:r>
              <a:rPr lang="hu-HU" sz="1600" b="1" i="1" dirty="0"/>
              <a:t>41.</a:t>
            </a:r>
            <a:r>
              <a:rPr lang="hu-HU" sz="1600" i="1" dirty="0"/>
              <a:t> Nagy Edit, </a:t>
            </a:r>
            <a:r>
              <a:rPr lang="hu-HU" sz="1600" b="1" i="1" dirty="0"/>
              <a:t>42.</a:t>
            </a:r>
            <a:r>
              <a:rPr lang="hu-HU" sz="1600" i="1" dirty="0"/>
              <a:t> Dr. Mester Sándorné, </a:t>
            </a:r>
            <a:r>
              <a:rPr lang="hu-HU" sz="1600" b="1" i="1" dirty="0"/>
              <a:t>43.</a:t>
            </a:r>
            <a:r>
              <a:rPr lang="hu-HU" sz="1600" i="1" dirty="0"/>
              <a:t> </a:t>
            </a:r>
            <a:r>
              <a:rPr lang="hu-HU" sz="1600" i="1" dirty="0" err="1"/>
              <a:t>Tóth-Buzderné</a:t>
            </a:r>
            <a:r>
              <a:rPr lang="hu-HU" sz="1600" i="1" dirty="0"/>
              <a:t> </a:t>
            </a:r>
            <a:r>
              <a:rPr lang="hu-HU" sz="1600" i="1" dirty="0" err="1"/>
              <a:t>Taszner</a:t>
            </a:r>
            <a:r>
              <a:rPr lang="hu-HU" sz="1600" i="1" dirty="0"/>
              <a:t> Valéria, </a:t>
            </a:r>
            <a:r>
              <a:rPr lang="hu-HU" sz="1600" b="1" i="1" dirty="0"/>
              <a:t>44.</a:t>
            </a:r>
            <a:r>
              <a:rPr lang="hu-HU" sz="1600" i="1" dirty="0"/>
              <a:t> Gál Ferencné, </a:t>
            </a:r>
            <a:r>
              <a:rPr lang="hu-HU" sz="1600" b="1" i="1" dirty="0"/>
              <a:t>45.</a:t>
            </a:r>
            <a:r>
              <a:rPr lang="hu-HU" sz="1600" i="1" dirty="0"/>
              <a:t> Bükiné Kárpáti Éva, </a:t>
            </a:r>
            <a:r>
              <a:rPr lang="hu-HU" sz="1600" b="1" i="1" dirty="0"/>
              <a:t>46.</a:t>
            </a:r>
            <a:r>
              <a:rPr lang="hu-HU" sz="1600" i="1" dirty="0"/>
              <a:t> Peller György, </a:t>
            </a:r>
            <a:r>
              <a:rPr lang="hu-HU" sz="1600" b="1" i="1" dirty="0"/>
              <a:t>47.</a:t>
            </a:r>
            <a:r>
              <a:rPr lang="hu-HU" sz="1600" i="1" dirty="0"/>
              <a:t> Mile Lajos, </a:t>
            </a:r>
            <a:r>
              <a:rPr lang="hu-HU" sz="1600" b="1" i="1" dirty="0"/>
              <a:t>48.</a:t>
            </a:r>
            <a:r>
              <a:rPr lang="hu-HU" sz="1600" i="1" dirty="0"/>
              <a:t> Fábián József.</a:t>
            </a:r>
          </a:p>
        </p:txBody>
      </p:sp>
    </p:spTree>
    <p:extLst>
      <p:ext uri="{BB962C8B-B14F-4D97-AF65-F5344CB8AC3E}">
        <p14:creationId xmlns:p14="http://schemas.microsoft.com/office/powerpoint/2010/main" val="120274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1930226"/>
          </a:xfrm>
        </p:spPr>
        <p:txBody>
          <a:bodyPr anchor="t">
            <a:normAutofit/>
          </a:bodyPr>
          <a:lstStyle/>
          <a:p>
            <a:r>
              <a:rPr lang="hu-HU" sz="3200" dirty="0">
                <a:latin typeface="Sylfaen" panose="010A0502050306030303" pitchFamily="18" charset="0"/>
              </a:rPr>
              <a:t>Társadalmi névadó ünnepség (értsd: keresztelő) az iskolában. </a:t>
            </a:r>
            <a:r>
              <a:rPr lang="hu-HU" sz="3200" dirty="0" smtClean="0">
                <a:latin typeface="Sylfaen" panose="010A0502050306030303" pitchFamily="18" charset="0"/>
              </a:rPr>
              <a:t>(Jobbra </a:t>
            </a:r>
            <a:r>
              <a:rPr lang="hu-HU" sz="3200" dirty="0">
                <a:latin typeface="Sylfaen" panose="010A0502050306030303" pitchFamily="18" charset="0"/>
              </a:rPr>
              <a:t>az anyakönyvvezető </a:t>
            </a:r>
            <a:r>
              <a:rPr lang="hu-HU" sz="3200" dirty="0" smtClean="0">
                <a:latin typeface="Sylfaen" panose="010A0502050306030303" pitchFamily="18" charset="0"/>
              </a:rPr>
              <a:t>és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 </a:t>
            </a:r>
            <a:r>
              <a:rPr lang="hu-HU" sz="3200" dirty="0">
                <a:latin typeface="Sylfaen" panose="010A0502050306030303" pitchFamily="18" charset="0"/>
              </a:rPr>
              <a:t>Bartha István igazgató úr)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844824"/>
            <a:ext cx="6904734" cy="4680520"/>
          </a:xfrm>
        </p:spPr>
      </p:pic>
    </p:spTree>
    <p:extLst>
      <p:ext uri="{BB962C8B-B14F-4D97-AF65-F5344CB8AC3E}">
        <p14:creationId xmlns:p14="http://schemas.microsoft.com/office/powerpoint/2010/main" val="3278833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</a:rPr>
              <a:t>Iskolai irodalmi </a:t>
            </a:r>
            <a:r>
              <a:rPr lang="hu-HU" smtClean="0">
                <a:latin typeface="Sylfaen" panose="010A0502050306030303" pitchFamily="18" charset="0"/>
              </a:rPr>
              <a:t>vetélkedő zsűrijében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8"/>
          <a:stretch/>
        </p:blipFill>
        <p:spPr>
          <a:xfrm>
            <a:off x="1043608" y="1052736"/>
            <a:ext cx="7305820" cy="5400000"/>
          </a:xfrm>
        </p:spPr>
      </p:pic>
    </p:spTree>
    <p:extLst>
      <p:ext uri="{BB962C8B-B14F-4D97-AF65-F5344CB8AC3E}">
        <p14:creationId xmlns:p14="http://schemas.microsoft.com/office/powerpoint/2010/main" val="16153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600" dirty="0">
                <a:latin typeface="Sylfaen" panose="010A0502050306030303" pitchFamily="18" charset="0"/>
              </a:rPr>
              <a:t>Őszi mezőgazdasági munkán a diákjaival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24744"/>
            <a:ext cx="7348250" cy="5544236"/>
          </a:xfrm>
        </p:spPr>
      </p:pic>
    </p:spTree>
    <p:extLst>
      <p:ext uri="{BB962C8B-B14F-4D97-AF65-F5344CB8AC3E}">
        <p14:creationId xmlns:p14="http://schemas.microsoft.com/office/powerpoint/2010/main" val="345381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 smtClean="0">
                <a:latin typeface="Sylfaen" panose="010A0502050306030303" pitchFamily="18" charset="0"/>
              </a:rPr>
              <a:t>Kollégái között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(Pál Istvánné, Szabó Kálmánné, Stefán Frigyes)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28800"/>
            <a:ext cx="8051028" cy="4680520"/>
          </a:xfrm>
        </p:spPr>
      </p:pic>
    </p:spTree>
    <p:extLst>
      <p:ext uri="{BB962C8B-B14F-4D97-AF65-F5344CB8AC3E}">
        <p14:creationId xmlns:p14="http://schemas.microsoft.com/office/powerpoint/2010/main" val="369354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332657"/>
            <a:ext cx="7920880" cy="504056"/>
          </a:xfrm>
        </p:spPr>
        <p:txBody>
          <a:bodyPr>
            <a:noAutofit/>
          </a:bodyPr>
          <a:lstStyle/>
          <a:p>
            <a:r>
              <a:rPr lang="hu-HU" sz="3000" b="0" dirty="0">
                <a:latin typeface="Sylfaen" panose="010A0502050306030303" pitchFamily="18" charset="0"/>
              </a:rPr>
              <a:t>Hegyaljai kiránduláson a tantestülettel </a:t>
            </a:r>
            <a:r>
              <a:rPr lang="hu-HU" sz="3000" b="0" i="1" dirty="0"/>
              <a:t>1958-ban</a:t>
            </a:r>
            <a:endParaRPr lang="hu-HU" sz="30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85546" y="5453180"/>
            <a:ext cx="8388932" cy="123046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hu-HU" sz="6400" i="1" dirty="0" smtClean="0"/>
              <a:t>1. Módis </a:t>
            </a:r>
            <a:r>
              <a:rPr lang="hu-HU" sz="6400" i="1" dirty="0"/>
              <a:t>Árpád, 2. Módis Árpádné, 3. Törő Gábor, 4. Sólyom Dezsőné, 5. </a:t>
            </a:r>
            <a:r>
              <a:rPr lang="hu-HU" sz="6400" i="1" dirty="0" smtClean="0"/>
              <a:t>Tél Aladárné titkárnő,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hu-HU" sz="6400" i="1" dirty="0" smtClean="0"/>
              <a:t>6</a:t>
            </a:r>
            <a:r>
              <a:rPr lang="hu-HU" sz="6400" i="1" dirty="0"/>
              <a:t>. Dr. Peja Győző</a:t>
            </a:r>
            <a:r>
              <a:rPr lang="hu-HU" sz="6400" i="1" dirty="0" smtClean="0"/>
              <a:t>, 7</a:t>
            </a:r>
            <a:r>
              <a:rPr lang="hu-HU" sz="6400" i="1" dirty="0"/>
              <a:t>. </a:t>
            </a:r>
            <a:r>
              <a:rPr lang="hu-HU" sz="6400" i="1" dirty="0" err="1"/>
              <a:t>Radits</a:t>
            </a:r>
            <a:r>
              <a:rPr lang="hu-HU" sz="6400" i="1" dirty="0"/>
              <a:t> Erzsébet, 8. Molnár Róza, 9. Szegedi István, 10. Kiss Ibolya, </a:t>
            </a:r>
            <a:endParaRPr lang="hu-HU" sz="6400" i="1" dirty="0" smtClean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hu-HU" sz="6400" i="1" dirty="0" smtClean="0"/>
              <a:t>11</a:t>
            </a:r>
            <a:r>
              <a:rPr lang="hu-HU" sz="6400" i="1" dirty="0"/>
              <a:t>. </a:t>
            </a:r>
            <a:r>
              <a:rPr lang="hu-HU" sz="6400" b="1" i="1" dirty="0">
                <a:solidFill>
                  <a:srgbClr val="FF0000"/>
                </a:solidFill>
              </a:rPr>
              <a:t>Demeter Gyula</a:t>
            </a:r>
            <a:r>
              <a:rPr lang="hu-HU" sz="6400" i="1" dirty="0" smtClean="0"/>
              <a:t>, 12</a:t>
            </a:r>
            <a:r>
              <a:rPr lang="hu-HU" sz="6400" i="1" dirty="0"/>
              <a:t>. </a:t>
            </a:r>
            <a:r>
              <a:rPr lang="hu-HU" sz="6400" i="1" dirty="0" err="1"/>
              <a:t>Mohila</a:t>
            </a:r>
            <a:r>
              <a:rPr lang="hu-HU" sz="6400" i="1" dirty="0"/>
              <a:t> Károly, 13. Kamarás István, </a:t>
            </a:r>
            <a:r>
              <a:rPr lang="hu-HU" sz="6400" i="1" dirty="0" smtClean="0"/>
              <a:t>14</a:t>
            </a:r>
            <a:r>
              <a:rPr lang="hu-HU" sz="6400" i="1" dirty="0"/>
              <a:t>. Dr. </a:t>
            </a:r>
            <a:r>
              <a:rPr lang="hu-HU" sz="6400" i="1" dirty="0" err="1"/>
              <a:t>Kiséry</a:t>
            </a:r>
            <a:r>
              <a:rPr lang="hu-HU" sz="6400" i="1" dirty="0"/>
              <a:t> László, 15. Nádasdy Irén</a:t>
            </a:r>
            <a:r>
              <a:rPr lang="hu-HU" sz="6400" i="1" dirty="0" smtClean="0"/>
              <a:t>,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hu-HU" sz="6400" i="1" dirty="0" smtClean="0"/>
              <a:t> </a:t>
            </a:r>
            <a:r>
              <a:rPr lang="hu-HU" sz="6400" i="1" dirty="0"/>
              <a:t>16. Abonyi Ildikó</a:t>
            </a:r>
            <a:r>
              <a:rPr lang="hu-HU" sz="6400" i="1" dirty="0" smtClean="0"/>
              <a:t>, 17</a:t>
            </a:r>
            <a:r>
              <a:rPr lang="hu-HU" sz="6400" i="1" dirty="0"/>
              <a:t>. </a:t>
            </a:r>
            <a:r>
              <a:rPr lang="hu-HU" sz="6400" i="1" dirty="0" err="1"/>
              <a:t>Cservenka</a:t>
            </a:r>
            <a:r>
              <a:rPr lang="hu-HU" sz="6400" i="1" dirty="0"/>
              <a:t> Miklós, 18. Szabó Dezső, 19. </a:t>
            </a:r>
            <a:r>
              <a:rPr lang="hu-HU" sz="6400" i="1" dirty="0" err="1" smtClean="0"/>
              <a:t>Dr.Gaszner</a:t>
            </a:r>
            <a:r>
              <a:rPr lang="hu-HU" sz="6400" i="1" dirty="0" smtClean="0"/>
              <a:t> </a:t>
            </a:r>
            <a:r>
              <a:rPr lang="hu-HU" sz="6400" i="1" dirty="0"/>
              <a:t>Lászlóné, 20. Kamarás Istvánné</a:t>
            </a:r>
            <a:r>
              <a:rPr lang="hu-HU" sz="6400" i="1" dirty="0" smtClean="0"/>
              <a:t>, 21</a:t>
            </a:r>
            <a:r>
              <a:rPr lang="hu-HU" sz="6400" i="1" dirty="0"/>
              <a:t>. Szabó Gyuláné, 22. ? 23.? 24. </a:t>
            </a:r>
            <a:r>
              <a:rPr lang="hu-HU" sz="6400" i="1" dirty="0" err="1"/>
              <a:t>Weszprémy</a:t>
            </a:r>
            <a:r>
              <a:rPr lang="hu-HU" sz="6400" i="1" dirty="0"/>
              <a:t> Jenőné, 25. </a:t>
            </a:r>
            <a:r>
              <a:rPr lang="hu-HU" sz="6400" i="1" dirty="0" err="1"/>
              <a:t>Weszprémy</a:t>
            </a:r>
            <a:r>
              <a:rPr lang="hu-HU" sz="6400" i="1" dirty="0"/>
              <a:t> Jenő</a:t>
            </a:r>
            <a:endParaRPr lang="hu-HU" sz="6400" dirty="0"/>
          </a:p>
          <a:p>
            <a:endParaRPr lang="hu-HU" dirty="0"/>
          </a:p>
        </p:txBody>
      </p:sp>
      <p:pic>
        <p:nvPicPr>
          <p:cNvPr id="8" name="Tartalom hely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4" r="48124" b="22914"/>
          <a:stretch/>
        </p:blipFill>
        <p:spPr>
          <a:xfrm>
            <a:off x="1187624" y="908719"/>
            <a:ext cx="6984776" cy="452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2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63272" cy="707678"/>
          </a:xfrm>
        </p:spPr>
        <p:txBody>
          <a:bodyPr>
            <a:normAutofit/>
          </a:bodyPr>
          <a:lstStyle/>
          <a:p>
            <a:pPr algn="ctr"/>
            <a:r>
              <a:rPr lang="hu-HU" sz="3600" b="0" dirty="0">
                <a:latin typeface="Sylfaen" panose="010A0502050306030303" pitchFamily="18" charset="0"/>
              </a:rPr>
              <a:t>Bükki </a:t>
            </a:r>
            <a:r>
              <a:rPr lang="hu-HU" sz="3600" b="0" dirty="0" smtClean="0">
                <a:latin typeface="Sylfaen" panose="010A0502050306030303" pitchFamily="18" charset="0"/>
              </a:rPr>
              <a:t>kiránduláson</a:t>
            </a:r>
            <a:endParaRPr lang="hu-HU" sz="3600" b="0" dirty="0">
              <a:latin typeface="Sylfaen" panose="010A0502050306030303" pitchFamily="18" charset="0"/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512" y="5517232"/>
            <a:ext cx="8712968" cy="936104"/>
          </a:xfrm>
        </p:spPr>
        <p:txBody>
          <a:bodyPr>
            <a:noAutofit/>
          </a:bodyPr>
          <a:lstStyle/>
          <a:p>
            <a:r>
              <a:rPr lang="hu-HU" sz="2000" i="1" dirty="0" smtClean="0">
                <a:latin typeface="Sylfaen" panose="010A0502050306030303" pitchFamily="18" charset="0"/>
              </a:rPr>
              <a:t>1. Kamarás István, 2. Palumby Gyula, 3. Kamarás Istvánné, 4. Dr. </a:t>
            </a:r>
            <a:r>
              <a:rPr lang="hu-HU" sz="2000" i="1" dirty="0" err="1" smtClean="0">
                <a:latin typeface="Sylfaen" panose="010A0502050306030303" pitchFamily="18" charset="0"/>
              </a:rPr>
              <a:t>Kiséry</a:t>
            </a:r>
            <a:r>
              <a:rPr lang="hu-HU" sz="2000" i="1" dirty="0" smtClean="0">
                <a:latin typeface="Sylfaen" panose="010A0502050306030303" pitchFamily="18" charset="0"/>
              </a:rPr>
              <a:t> László, 5. Németh Lívia, 6. </a:t>
            </a:r>
            <a:r>
              <a:rPr lang="hu-HU" sz="2000" i="1" dirty="0" err="1" smtClean="0">
                <a:latin typeface="Sylfaen" panose="010A0502050306030303" pitchFamily="18" charset="0"/>
              </a:rPr>
              <a:t>Gaszner</a:t>
            </a:r>
            <a:r>
              <a:rPr lang="hu-HU" sz="2000" i="1" dirty="0" smtClean="0">
                <a:latin typeface="Sylfaen" panose="010A0502050306030303" pitchFamily="18" charset="0"/>
              </a:rPr>
              <a:t> Lászlóné, 7. </a:t>
            </a:r>
            <a:r>
              <a:rPr lang="hu-HU" sz="2000" i="1" dirty="0" smtClean="0">
                <a:solidFill>
                  <a:srgbClr val="C00000"/>
                </a:solidFill>
                <a:latin typeface="Sylfaen" panose="010A0502050306030303" pitchFamily="18" charset="0"/>
              </a:rPr>
              <a:t>Demeter Gyula</a:t>
            </a:r>
            <a:endParaRPr lang="hu-HU" sz="2000" i="1" dirty="0">
              <a:solidFill>
                <a:srgbClr val="C00000"/>
              </a:solidFill>
              <a:latin typeface="Sylfaen" panose="010A0502050306030303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89"/>
          <a:stretch/>
        </p:blipFill>
        <p:spPr>
          <a:xfrm>
            <a:off x="395536" y="980728"/>
            <a:ext cx="7953254" cy="4337177"/>
          </a:xfrm>
        </p:spPr>
      </p:pic>
      <p:sp>
        <p:nvSpPr>
          <p:cNvPr id="9" name="Téglalap 8"/>
          <p:cNvSpPr/>
          <p:nvPr/>
        </p:nvSpPr>
        <p:spPr>
          <a:xfrm>
            <a:off x="2096615" y="2273449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1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2843808" y="2087146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2</a:t>
            </a:r>
            <a:endParaRPr lang="hu-HU" sz="2000" b="1" dirty="0"/>
          </a:p>
        </p:txBody>
      </p:sp>
      <p:sp>
        <p:nvSpPr>
          <p:cNvPr id="11" name="Téglalap 10"/>
          <p:cNvSpPr/>
          <p:nvPr/>
        </p:nvSpPr>
        <p:spPr>
          <a:xfrm>
            <a:off x="4933176" y="1873339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3</a:t>
            </a:r>
            <a:endParaRPr lang="hu-HU" sz="2000" b="1" dirty="0"/>
          </a:p>
        </p:txBody>
      </p:sp>
      <p:sp>
        <p:nvSpPr>
          <p:cNvPr id="12" name="Téglalap 11"/>
          <p:cNvSpPr/>
          <p:nvPr/>
        </p:nvSpPr>
        <p:spPr>
          <a:xfrm>
            <a:off x="6012160" y="1340768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>
                <a:solidFill>
                  <a:schemeClr val="bg1"/>
                </a:solidFill>
              </a:rPr>
              <a:t>4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3" name="Téglalap 12"/>
          <p:cNvSpPr/>
          <p:nvPr/>
        </p:nvSpPr>
        <p:spPr>
          <a:xfrm>
            <a:off x="7380312" y="4653136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 smtClean="0">
                <a:solidFill>
                  <a:schemeClr val="bg1"/>
                </a:solidFill>
              </a:rPr>
              <a:t>7</a:t>
            </a:r>
            <a:endParaRPr lang="hu-HU" sz="2000" b="1" dirty="0">
              <a:solidFill>
                <a:schemeClr val="bg1"/>
              </a:solidFill>
            </a:endParaRPr>
          </a:p>
        </p:txBody>
      </p:sp>
      <p:sp>
        <p:nvSpPr>
          <p:cNvPr id="14" name="Téglalap 13"/>
          <p:cNvSpPr/>
          <p:nvPr/>
        </p:nvSpPr>
        <p:spPr>
          <a:xfrm>
            <a:off x="6326670" y="3212976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 smtClean="0"/>
              <a:t>5</a:t>
            </a:r>
            <a:endParaRPr lang="hu-HU" sz="2000" b="1" dirty="0"/>
          </a:p>
        </p:txBody>
      </p:sp>
      <p:sp>
        <p:nvSpPr>
          <p:cNvPr id="15" name="Téglalap 14"/>
          <p:cNvSpPr/>
          <p:nvPr/>
        </p:nvSpPr>
        <p:spPr>
          <a:xfrm>
            <a:off x="6804248" y="3861048"/>
            <a:ext cx="314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000" b="1" i="1" dirty="0" smtClean="0"/>
              <a:t>6</a:t>
            </a:r>
            <a:endParaRPr lang="hu-HU" sz="2000" b="1" dirty="0"/>
          </a:p>
        </p:txBody>
      </p:sp>
    </p:spTree>
    <p:extLst>
      <p:ext uri="{BB962C8B-B14F-4D97-AF65-F5344CB8AC3E}">
        <p14:creationId xmlns:p14="http://schemas.microsoft.com/office/powerpoint/2010/main" val="10317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Névnapozók köszöntése a Bükkben</a:t>
            </a:r>
            <a:r>
              <a:rPr lang="hu-HU" sz="4000" b="1" dirty="0">
                <a:latin typeface="Sylfaen" panose="010A0502050306030303" pitchFamily="18" charset="0"/>
              </a:rPr>
              <a:t> </a:t>
            </a:r>
            <a:r>
              <a:rPr lang="hu-HU" sz="4000" b="1" dirty="0" smtClean="0">
                <a:latin typeface="Sylfaen" panose="010A0502050306030303" pitchFamily="18" charset="0"/>
              </a:rPr>
              <a:t/>
            </a:r>
            <a:br>
              <a:rPr lang="hu-HU" sz="4000" b="1" dirty="0" smtClean="0">
                <a:latin typeface="Sylfaen" panose="010A0502050306030303" pitchFamily="18" charset="0"/>
              </a:rPr>
            </a:br>
            <a:r>
              <a:rPr lang="hu-HU" sz="3600" dirty="0" smtClean="0"/>
              <a:t>(Peller György felvétele)</a:t>
            </a:r>
            <a:endParaRPr lang="hu-HU" sz="3600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889" b="16099"/>
          <a:stretch/>
        </p:blipFill>
        <p:spPr>
          <a:xfrm>
            <a:off x="1475656" y="1412776"/>
            <a:ext cx="6217936" cy="4896000"/>
          </a:xfrm>
        </p:spPr>
      </p:pic>
    </p:spTree>
    <p:extLst>
      <p:ext uri="{BB962C8B-B14F-4D97-AF65-F5344CB8AC3E}">
        <p14:creationId xmlns:p14="http://schemas.microsoft.com/office/powerpoint/2010/main" val="26255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Autofit/>
          </a:bodyPr>
          <a:lstStyle/>
          <a:p>
            <a:r>
              <a:rPr lang="hu-HU" sz="3600" dirty="0">
                <a:latin typeface="Sylfaen" panose="010A0502050306030303" pitchFamily="18" charset="0"/>
              </a:rPr>
              <a:t>Tanári kiránduláson az 1980-as évek elején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87"/>
          <a:stretch/>
        </p:blipFill>
        <p:spPr>
          <a:xfrm>
            <a:off x="1763683" y="1124744"/>
            <a:ext cx="6165062" cy="5292000"/>
          </a:xfrm>
        </p:spPr>
      </p:pic>
    </p:spTree>
    <p:extLst>
      <p:ext uri="{BB962C8B-B14F-4D97-AF65-F5344CB8AC3E}">
        <p14:creationId xmlns:p14="http://schemas.microsoft.com/office/powerpoint/2010/main" val="269213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5486400" cy="566738"/>
          </a:xfrm>
        </p:spPr>
        <p:txBody>
          <a:bodyPr>
            <a:noAutofit/>
          </a:bodyPr>
          <a:lstStyle/>
          <a:p>
            <a:r>
              <a:rPr lang="hu-HU" sz="3200" dirty="0">
                <a:latin typeface="Sylfaen" panose="010A0502050306030303" pitchFamily="18" charset="0"/>
              </a:rPr>
              <a:t>Érettségin vizsgáztat (1999)</a:t>
            </a:r>
            <a:endParaRPr lang="hu-HU" sz="3200" dirty="0"/>
          </a:p>
        </p:txBody>
      </p:sp>
      <p:pic>
        <p:nvPicPr>
          <p:cNvPr id="6" name="Kép helye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" b="187"/>
          <a:stretch>
            <a:fillRect/>
          </a:stretch>
        </p:blipFill>
        <p:spPr>
          <a:xfrm>
            <a:off x="1475656" y="1052736"/>
            <a:ext cx="6206480" cy="4654860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331640" y="5805264"/>
            <a:ext cx="7128792" cy="804862"/>
          </a:xfrm>
        </p:spPr>
        <p:txBody>
          <a:bodyPr>
            <a:noAutofit/>
          </a:bodyPr>
          <a:lstStyle/>
          <a:p>
            <a:r>
              <a:rPr lang="hu-HU" sz="2400" dirty="0" smtClean="0">
                <a:latin typeface="Sylfaen" panose="010A0502050306030303" pitchFamily="18" charset="0"/>
              </a:rPr>
              <a:t>(Mellette Csillagné Schmidt Hedvig tanárnő és Gáspárné Lovas Tünde tanárnő)</a:t>
            </a:r>
            <a:endParaRPr lang="hu-HU" sz="24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90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80920" cy="792088"/>
          </a:xfrm>
        </p:spPr>
        <p:txBody>
          <a:bodyPr>
            <a:noAutofit/>
          </a:bodyPr>
          <a:lstStyle/>
          <a:p>
            <a:r>
              <a:rPr lang="hu-HU" sz="3600" b="0" dirty="0" smtClean="0">
                <a:latin typeface="Sylfaen" panose="010A0502050306030303" pitchFamily="18" charset="0"/>
              </a:rPr>
              <a:t>Portré </a:t>
            </a:r>
            <a:r>
              <a:rPr lang="hu-HU" sz="3600" b="0" dirty="0">
                <a:latin typeface="Sylfaen" panose="010A0502050306030303" pitchFamily="18" charset="0"/>
              </a:rPr>
              <a:t>a </a:t>
            </a:r>
            <a:r>
              <a:rPr lang="hu-HU" sz="3600" b="0" dirty="0" smtClean="0">
                <a:latin typeface="Sylfaen" panose="010A0502050306030303" pitchFamily="18" charset="0"/>
              </a:rPr>
              <a:t>2008-as internetes </a:t>
            </a:r>
            <a:r>
              <a:rPr lang="hu-HU" sz="3600" b="0" dirty="0">
                <a:latin typeface="Sylfaen" panose="010A0502050306030303" pitchFamily="18" charset="0"/>
              </a:rPr>
              <a:t>fotósorozatból</a:t>
            </a:r>
          </a:p>
        </p:txBody>
      </p:sp>
      <p:sp>
        <p:nvSpPr>
          <p:cNvPr id="6" name="Szöveg helye 5"/>
          <p:cNvSpPr>
            <a:spLocks noGrp="1"/>
          </p:cNvSpPr>
          <p:nvPr>
            <p:ph type="body" sz="half" idx="2"/>
          </p:nvPr>
        </p:nvSpPr>
        <p:spPr>
          <a:xfrm>
            <a:off x="539552" y="6309320"/>
            <a:ext cx="76328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u="sng" dirty="0">
                <a:hlinkClick r:id="rId2"/>
              </a:rPr>
              <a:t>http://kepeim.hu/userlapok/kepek.php3?u=12646&amp;alkid=21972</a:t>
            </a:r>
            <a:r>
              <a:rPr lang="hu-HU" dirty="0"/>
              <a:t> ahogy azt 2008. március 21-én láttuk</a:t>
            </a:r>
          </a:p>
        </p:txBody>
      </p:sp>
      <p:pic>
        <p:nvPicPr>
          <p:cNvPr id="8" name="Kép helye 7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" r="43"/>
          <a:stretch>
            <a:fillRect/>
          </a:stretch>
        </p:blipFill>
        <p:spPr>
          <a:xfrm>
            <a:off x="1331640" y="1052736"/>
            <a:ext cx="6638528" cy="4978896"/>
          </a:xfrm>
        </p:spPr>
      </p:pic>
    </p:spTree>
    <p:extLst>
      <p:ext uri="{BB962C8B-B14F-4D97-AF65-F5344CB8AC3E}">
        <p14:creationId xmlns:p14="http://schemas.microsoft.com/office/powerpoint/2010/main" val="85175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>
                <a:latin typeface="Sylfaen" panose="010A0502050306030303" pitchFamily="18" charset="0"/>
              </a:rPr>
              <a:t>Mátrai </a:t>
            </a:r>
            <a:r>
              <a:rPr lang="hu-HU" dirty="0" smtClean="0">
                <a:latin typeface="Sylfaen" panose="010A0502050306030303" pitchFamily="18" charset="0"/>
              </a:rPr>
              <a:t>Tiborné visszaemlékezése</a:t>
            </a:r>
            <a:r>
              <a:rPr lang="hu-HU" b="1" dirty="0" smtClean="0">
                <a:latin typeface="Sylfaen" panose="010A0502050306030303" pitchFamily="18" charset="0"/>
              </a:rPr>
              <a:t/>
            </a:r>
            <a:br>
              <a:rPr lang="hu-HU" b="1" dirty="0" smtClean="0">
                <a:latin typeface="Sylfaen" panose="010A0502050306030303" pitchFamily="18" charset="0"/>
              </a:rPr>
            </a:br>
            <a:r>
              <a:rPr lang="hu-HU" sz="3600" dirty="0" smtClean="0"/>
              <a:t>(olvasható a mellékletben)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" t="5916" r="670" b="6054"/>
          <a:stretch/>
        </p:blipFill>
        <p:spPr>
          <a:xfrm>
            <a:off x="548640" y="1867989"/>
            <a:ext cx="7994469" cy="3984171"/>
          </a:xfrm>
        </p:spPr>
      </p:pic>
    </p:spTree>
    <p:extLst>
      <p:ext uri="{BB962C8B-B14F-4D97-AF65-F5344CB8AC3E}">
        <p14:creationId xmlns:p14="http://schemas.microsoft.com/office/powerpoint/2010/main" val="334803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251520" y="836712"/>
            <a:ext cx="4038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hu-HU" sz="3500" dirty="0" smtClean="0">
                <a:latin typeface="Sylfaen" panose="010A0502050306030303" pitchFamily="18" charset="0"/>
              </a:rPr>
              <a:t>A Kilián György Gimnázium </a:t>
            </a:r>
            <a:r>
              <a:rPr lang="hu-HU" sz="3500" dirty="0">
                <a:latin typeface="Sylfaen" panose="010A0502050306030303" pitchFamily="18" charset="0"/>
              </a:rPr>
              <a:t>jubileumi </a:t>
            </a:r>
            <a:r>
              <a:rPr lang="hu-HU" sz="3500" dirty="0" smtClean="0">
                <a:latin typeface="Sylfaen" panose="010A0502050306030303" pitchFamily="18" charset="0"/>
              </a:rPr>
              <a:t>évkönyvében </a:t>
            </a:r>
            <a:r>
              <a:rPr lang="hu-HU" sz="3500" dirty="0">
                <a:latin typeface="Sylfaen" panose="010A0502050306030303" pitchFamily="18" charset="0"/>
              </a:rPr>
              <a:t>cikke jelent </a:t>
            </a:r>
            <a:r>
              <a:rPr lang="hu-HU" sz="3500" dirty="0" smtClean="0">
                <a:latin typeface="Sylfaen" panose="010A0502050306030303" pitchFamily="18" charset="0"/>
              </a:rPr>
              <a:t>meg az iskolai könyvtár történetéről,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3500" dirty="0" smtClean="0">
                <a:latin typeface="Sylfaen" panose="010A0502050306030303" pitchFamily="18" charset="0"/>
              </a:rPr>
              <a:t>a könyvtárban végzett munkájáról,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hu-HU" sz="3500" dirty="0" smtClean="0">
                <a:latin typeface="Sylfaen" panose="010A0502050306030303" pitchFamily="18" charset="0"/>
              </a:rPr>
              <a:t>a megoldásra váró feladatokról.</a:t>
            </a:r>
          </a:p>
          <a:p>
            <a:endParaRPr lang="hu-HU" dirty="0"/>
          </a:p>
          <a:p>
            <a:pPr marL="0" indent="0">
              <a:buNone/>
            </a:pPr>
            <a:r>
              <a:rPr lang="hu-HU" i="1" dirty="0"/>
              <a:t>(l. letölthető melléklet)</a:t>
            </a:r>
          </a:p>
          <a:p>
            <a:endParaRPr lang="hu-HU" dirty="0" smtClean="0"/>
          </a:p>
          <a:p>
            <a:endParaRPr lang="hu-H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2" r="13021" b="19907"/>
          <a:stretch/>
        </p:blipFill>
        <p:spPr bwMode="auto">
          <a:xfrm>
            <a:off x="4572000" y="188640"/>
            <a:ext cx="4256433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86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smtClean="0">
                <a:latin typeface="Sylfaen" panose="010A0502050306030303" pitchFamily="18" charset="0"/>
              </a:rPr>
              <a:t>Részlet a munkáját értékelő szakfelügyelői jelentésből (1981)</a:t>
            </a:r>
            <a:endParaRPr lang="hu-HU" sz="3600" dirty="0">
              <a:latin typeface="Sylfaen" panose="010A050205030603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hu-HU" sz="4000" dirty="0" smtClean="0"/>
              <a:t>„1968-tól </a:t>
            </a:r>
            <a:r>
              <a:rPr lang="hu-HU" sz="4000" dirty="0"/>
              <a:t>Demeter Gyula magyar-latin szakos tanár vezette a könyvtárat. Hasonló odaadással és lelkesedéssel végezte a könyvtárfejlesztést. 1969-tól szabadpolcos rendszert alakított ki. 1973-ban elkezdte azt a hatalmas adminisztrációs munkát, amely a két részleg (</a:t>
            </a:r>
            <a:r>
              <a:rPr lang="hu-HU" sz="4000" dirty="0" smtClean="0"/>
              <a:t>tanári </a:t>
            </a:r>
            <a:r>
              <a:rPr lang="hu-HU" sz="4000" dirty="0"/>
              <a:t>és ifjúsági) hivatalos összevonásával járt. </a:t>
            </a:r>
            <a:r>
              <a:rPr lang="hu-HU" sz="4000" dirty="0" smtClean="0"/>
              <a:t>Elindult </a:t>
            </a:r>
            <a:r>
              <a:rPr lang="hu-HU" sz="4000" dirty="0"/>
              <a:t>a szabályos feldolgozó </a:t>
            </a:r>
            <a:r>
              <a:rPr lang="hu-HU" sz="4000" dirty="0" smtClean="0"/>
              <a:t>munka is. A </a:t>
            </a:r>
            <a:r>
              <a:rPr lang="hu-HU" sz="4000" dirty="0"/>
              <a:t>könyvtári rendet az ETO szerint kezdte átalakítani. Jelenleg a könyvtári rendben </a:t>
            </a:r>
            <a:r>
              <a:rPr lang="hu-HU" sz="4000" dirty="0" smtClean="0"/>
              <a:t>a »Bánk-féle rendszer« és </a:t>
            </a:r>
            <a:r>
              <a:rPr lang="hu-HU" sz="4000" dirty="0"/>
              <a:t>az azóta érvénybe lépett szabályos könyvtári rend egyfajta sajátos </a:t>
            </a:r>
            <a:r>
              <a:rPr lang="hu-HU" sz="4000" dirty="0" smtClean="0"/>
              <a:t>»ötvözete« </a:t>
            </a:r>
            <a:r>
              <a:rPr lang="hu-HU" sz="4000" dirty="0"/>
              <a:t>tükröződik. A célszerűség érdekében szükséges lenne </a:t>
            </a:r>
            <a:r>
              <a:rPr lang="hu-HU" sz="4000" dirty="0" smtClean="0"/>
              <a:t>pontosítani, </a:t>
            </a:r>
            <a:r>
              <a:rPr lang="hu-HU" sz="4000" dirty="0"/>
              <a:t>a szabályos könyvtári rendhez jobban közelíteni, a bontások számát csökkenteni</a:t>
            </a:r>
            <a:r>
              <a:rPr lang="hu-HU" sz="4000" dirty="0" smtClean="0"/>
              <a:t>.”</a:t>
            </a:r>
            <a:endParaRPr lang="hu-HU" sz="4000" dirty="0"/>
          </a:p>
          <a:p>
            <a:pPr algn="just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1141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gallery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2752" cy="5314602"/>
          </a:xfrm>
        </p:spPr>
        <p:txBody>
          <a:bodyPr>
            <a:normAutofit/>
          </a:bodyPr>
          <a:lstStyle/>
          <a:p>
            <a:r>
              <a:rPr lang="hu-HU" sz="4000" dirty="0" smtClean="0">
                <a:latin typeface="Sylfaen" panose="010A0502050306030303" pitchFamily="18" charset="0"/>
              </a:rPr>
              <a:t>„Vezérkönyve” a könyvtári munkában</a:t>
            </a:r>
            <a:endParaRPr lang="hu-HU" sz="4000" dirty="0">
              <a:latin typeface="Sylfaen" panose="010A0502050306030303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7280"/>
            <a:ext cx="4600992" cy="6480720"/>
          </a:xfrm>
        </p:spPr>
      </p:pic>
    </p:spTree>
    <p:extLst>
      <p:ext uri="{BB962C8B-B14F-4D97-AF65-F5344CB8AC3E}">
        <p14:creationId xmlns:p14="http://schemas.microsoft.com/office/powerpoint/2010/main" val="222295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3469451"/>
              </p:ext>
            </p:extLst>
          </p:nvPr>
        </p:nvGraphicFramePr>
        <p:xfrm>
          <a:off x="323528" y="332656"/>
          <a:ext cx="8483545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églalap 1"/>
          <p:cNvSpPr/>
          <p:nvPr/>
        </p:nvSpPr>
        <p:spPr>
          <a:xfrm>
            <a:off x="6516216" y="6021288"/>
            <a:ext cx="2167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800" i="1" dirty="0">
                <a:solidFill>
                  <a:srgbClr val="FF0000"/>
                </a:solidFill>
              </a:rPr>
              <a:t>*</a:t>
            </a:r>
            <a:r>
              <a:rPr lang="hu-HU" i="1" dirty="0"/>
              <a:t> 1980 augusztusáig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024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gallery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 smtClean="0">
                <a:latin typeface="Sylfaen" panose="010A0502050306030303" pitchFamily="18" charset="0"/>
              </a:rPr>
              <a:t>Kölcsönzések, 1976 -1980</a:t>
            </a:r>
            <a:endParaRPr lang="hu-HU" sz="4000" dirty="0">
              <a:latin typeface="Sylfaen" panose="010A0502050306030303" pitchFamily="18" charset="0"/>
            </a:endParaRPr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8067759"/>
              </p:ext>
            </p:extLst>
          </p:nvPr>
        </p:nvGraphicFramePr>
        <p:xfrm>
          <a:off x="457200" y="1600200"/>
          <a:ext cx="8229600" cy="3419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2800" dirty="0" smtClean="0"/>
                        <a:t>Tanév</a:t>
                      </a:r>
                      <a:endParaRPr lang="hu-H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dirty="0" smtClean="0"/>
                        <a:t>A tanulók létszáma</a:t>
                      </a:r>
                      <a:endParaRPr lang="hu-H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dirty="0" smtClean="0"/>
                        <a:t>Kölcsönzött művek</a:t>
                      </a:r>
                      <a:r>
                        <a:rPr lang="hu-HU" sz="2800" baseline="0" dirty="0" smtClean="0"/>
                        <a:t> száma</a:t>
                      </a:r>
                      <a:endParaRPr lang="hu-H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2800" dirty="0" smtClean="0"/>
                        <a:t>Egy</a:t>
                      </a:r>
                      <a:r>
                        <a:rPr lang="hu-HU" sz="2800" baseline="0" dirty="0" smtClean="0"/>
                        <a:t> tanulóra</a:t>
                      </a:r>
                    </a:p>
                    <a:p>
                      <a:pPr algn="ctr"/>
                      <a:r>
                        <a:rPr lang="hu-HU" sz="2800" baseline="0" dirty="0" smtClean="0"/>
                        <a:t> jutó átlag</a:t>
                      </a:r>
                      <a:endParaRPr lang="hu-HU" sz="2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4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1976 –1977.</a:t>
                      </a:r>
                      <a:endParaRPr lang="hu-HU" sz="2400" b="1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732</a:t>
                      </a:r>
                      <a:endParaRPr lang="hu-H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6264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8,6 </a:t>
                      </a: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kötet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4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1977 – 1978.</a:t>
                      </a:r>
                      <a:endParaRPr lang="hu-HU" sz="2400" b="1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700</a:t>
                      </a:r>
                      <a:endParaRPr lang="hu-H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5832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8,3 </a:t>
                      </a: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kötet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4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1978 – 1979.</a:t>
                      </a:r>
                      <a:endParaRPr lang="hu-HU" sz="2400" b="1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652</a:t>
                      </a:r>
                      <a:endParaRPr lang="hu-H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5596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8,6 </a:t>
                      </a: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kötet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4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1979 – 1980.</a:t>
                      </a:r>
                      <a:endParaRPr lang="hu-HU" sz="2400" b="1" kern="1200" dirty="0">
                        <a:solidFill>
                          <a:srgbClr val="1F497D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626</a:t>
                      </a:r>
                      <a:endParaRPr lang="hu-H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4392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u-HU" sz="2800" b="1" kern="1200" dirty="0" smtClean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7,0 </a:t>
                      </a:r>
                      <a:r>
                        <a:rPr lang="hu-HU" sz="2800" b="1" kern="1200" dirty="0">
                          <a:solidFill>
                            <a:srgbClr val="1F497D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kötet 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264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gallery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hu-HU" sz="4000" dirty="0" smtClean="0">
                <a:latin typeface="Sylfaen" panose="010A0502050306030303" pitchFamily="18" charset="0"/>
              </a:rPr>
              <a:t>Az iskolai könyvtár az 1990-es években</a:t>
            </a:r>
            <a:endParaRPr lang="hu-HU" sz="4000" dirty="0">
              <a:latin typeface="Sylfaen" panose="010A05020503060303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200800" cy="5400600"/>
          </a:xfrm>
        </p:spPr>
      </p:pic>
    </p:spTree>
    <p:extLst>
      <p:ext uri="{BB962C8B-B14F-4D97-AF65-F5344CB8AC3E}">
        <p14:creationId xmlns:p14="http://schemas.microsoft.com/office/powerpoint/2010/main" val="311120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3034680" cy="5890666"/>
          </a:xfrm>
        </p:spPr>
        <p:txBody>
          <a:bodyPr>
            <a:norm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Gyula bácsi az egykori olvasóterem </a:t>
            </a:r>
            <a:r>
              <a:rPr lang="hu-HU" sz="4000" dirty="0" smtClean="0">
                <a:latin typeface="Sylfaen" panose="010A0502050306030303" pitchFamily="18" charset="0"/>
              </a:rPr>
              <a:t>ajtajában</a:t>
            </a:r>
            <a:br>
              <a:rPr lang="hu-HU" sz="40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(Mellette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 </a:t>
            </a:r>
            <a:r>
              <a:rPr lang="hu-HU" sz="3200" dirty="0" err="1" smtClean="0">
                <a:latin typeface="Sylfaen" panose="010A0502050306030303" pitchFamily="18" charset="0"/>
              </a:rPr>
              <a:t>Csótai</a:t>
            </a:r>
            <a:r>
              <a:rPr lang="hu-HU" sz="3200" dirty="0" smtClean="0">
                <a:latin typeface="Sylfaen" panose="010A0502050306030303" pitchFamily="18" charset="0"/>
              </a:rPr>
              <a:t> János, a Városi Tanács tisztviselője)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058" y="260648"/>
            <a:ext cx="5189406" cy="6120680"/>
          </a:xfrm>
        </p:spPr>
      </p:pic>
    </p:spTree>
    <p:extLst>
      <p:ext uri="{BB962C8B-B14F-4D97-AF65-F5344CB8AC3E}">
        <p14:creationId xmlns:p14="http://schemas.microsoft.com/office/powerpoint/2010/main" val="2555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436096" y="1340768"/>
            <a:ext cx="3117032" cy="4464496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</a:rPr>
              <a:t>1980-ban, a nyugdíjba vonulása alkalmából rendezett iskolai köszöntésen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260648"/>
            <a:ext cx="4585636" cy="6120680"/>
          </a:xfrm>
        </p:spPr>
      </p:pic>
    </p:spTree>
    <p:extLst>
      <p:ext uri="{BB962C8B-B14F-4D97-AF65-F5344CB8AC3E}">
        <p14:creationId xmlns:p14="http://schemas.microsoft.com/office/powerpoint/2010/main" val="62647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Szabó Győző </a:t>
            </a:r>
            <a:r>
              <a:rPr lang="hu-HU" sz="4000" dirty="0" smtClean="0">
                <a:latin typeface="Sylfaen" panose="010A0502050306030303" pitchFamily="18" charset="0"/>
              </a:rPr>
              <a:t>rajzszakos </a:t>
            </a:r>
            <a:r>
              <a:rPr lang="hu-HU" sz="4000" dirty="0">
                <a:latin typeface="Sylfaen" panose="010A0502050306030303" pitchFamily="18" charset="0"/>
              </a:rPr>
              <a:t>tanár úr festménye és „modellje”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471617"/>
            <a:ext cx="5904000" cy="4969560"/>
          </a:xfrm>
        </p:spPr>
      </p:pic>
      <p:sp>
        <p:nvSpPr>
          <p:cNvPr id="6" name="Téglalap 5"/>
          <p:cNvSpPr/>
          <p:nvPr/>
        </p:nvSpPr>
        <p:spPr>
          <a:xfrm>
            <a:off x="1187624" y="6441177"/>
            <a:ext cx="70427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100" u="sng" dirty="0">
                <a:hlinkClick r:id="rId3"/>
              </a:rPr>
              <a:t>https://www.facebook.com/photo.php?fbid=10200849339848965&amp;set=g.535267293202251&amp;type=1&amp;theater&amp;ifg=1</a:t>
            </a:r>
            <a:endParaRPr lang="hu-HU" sz="1100" dirty="0"/>
          </a:p>
          <a:p>
            <a:r>
              <a:rPr lang="hu-HU" sz="11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0115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908720"/>
            <a:ext cx="3168352" cy="4680520"/>
          </a:xfrm>
        </p:spPr>
        <p:txBody>
          <a:bodyPr>
            <a:noAutofit/>
          </a:bodyPr>
          <a:lstStyle/>
          <a:p>
            <a:r>
              <a:rPr lang="hu-HU" sz="3200" dirty="0" smtClean="0">
                <a:latin typeface="Sylfaen" panose="010A0502050306030303" pitchFamily="18" charset="0"/>
              </a:rPr>
              <a:t>Tanártalálkozón 1992-ben 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Molnár Róza, </a:t>
            </a:r>
            <a:r>
              <a:rPr lang="hu-HU" sz="3200" dirty="0" err="1" smtClean="0">
                <a:latin typeface="Sylfaen" panose="010A0502050306030303" pitchFamily="18" charset="0"/>
              </a:rPr>
              <a:t>Gaszner</a:t>
            </a:r>
            <a:r>
              <a:rPr lang="hu-HU" sz="3200" dirty="0" smtClean="0">
                <a:latin typeface="Sylfaen" panose="010A0502050306030303" pitchFamily="18" charset="0"/>
              </a:rPr>
              <a:t> Lászlóné 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és Sír Lászlóné tanárnők társaságában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" t="842" r="-68" b="4594"/>
          <a:stretch/>
        </p:blipFill>
        <p:spPr>
          <a:xfrm>
            <a:off x="3419872" y="908720"/>
            <a:ext cx="5369097" cy="4467619"/>
          </a:xfrm>
        </p:spPr>
      </p:pic>
    </p:spTree>
    <p:extLst>
      <p:ext uri="{BB962C8B-B14F-4D97-AF65-F5344CB8AC3E}">
        <p14:creationId xmlns:p14="http://schemas.microsoft.com/office/powerpoint/2010/main" val="277015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smtClean="0">
                <a:latin typeface="Sylfaen" panose="010A0502050306030303" pitchFamily="18" charset="0"/>
              </a:rPr>
              <a:t>Osztálytalálkozón 2005-ben </a:t>
            </a:r>
            <a:r>
              <a:rPr lang="hu-HU" sz="3600" dirty="0" err="1" smtClean="0">
                <a:latin typeface="Sylfaen" panose="010A0502050306030303" pitchFamily="18" charset="0"/>
              </a:rPr>
              <a:t>Sindel</a:t>
            </a:r>
            <a:r>
              <a:rPr lang="hu-HU" sz="3600" dirty="0" smtClean="0">
                <a:latin typeface="Sylfaen" panose="010A0502050306030303" pitchFamily="18" charset="0"/>
              </a:rPr>
              <a:t> Imre és Szepesi László tanár urak társaságában</a:t>
            </a:r>
            <a:endParaRPr lang="hu-HU" sz="36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16676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14:gallery dir="l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Köszöntése egy érettségi találkozón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477746"/>
            <a:ext cx="5544616" cy="4964284"/>
          </a:xfrm>
        </p:spPr>
      </p:pic>
    </p:spTree>
    <p:extLst>
      <p:ext uri="{BB962C8B-B14F-4D97-AF65-F5344CB8AC3E}">
        <p14:creationId xmlns:p14="http://schemas.microsoft.com/office/powerpoint/2010/main" val="350635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dirty="0">
                <a:latin typeface="Sylfaen" panose="010A0502050306030303" pitchFamily="18" charset="0"/>
              </a:rPr>
              <a:t>Osztálytalálkozón </a:t>
            </a:r>
            <a:r>
              <a:rPr lang="hu-HU" sz="3200" dirty="0" smtClean="0">
                <a:latin typeface="Sylfaen" panose="010A0502050306030303" pitchFamily="18" charset="0"/>
              </a:rPr>
              <a:t>2005-ben</a:t>
            </a:r>
            <a:br>
              <a:rPr lang="hu-HU" sz="3200" dirty="0" smtClean="0">
                <a:latin typeface="Sylfaen" panose="010A0502050306030303" pitchFamily="18" charset="0"/>
              </a:rPr>
            </a:br>
            <a:r>
              <a:rPr lang="hu-HU" sz="3200" dirty="0" smtClean="0">
                <a:latin typeface="Sylfaen" panose="010A0502050306030303" pitchFamily="18" charset="0"/>
              </a:rPr>
              <a:t>Szepesi László és Péter Barnabás tanár urakkal</a:t>
            </a:r>
            <a:endParaRPr lang="hu-HU" sz="32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484784"/>
            <a:ext cx="4088383" cy="4984516"/>
          </a:xfrm>
        </p:spPr>
      </p:pic>
    </p:spTree>
    <p:extLst>
      <p:ext uri="{BB962C8B-B14F-4D97-AF65-F5344CB8AC3E}">
        <p14:creationId xmlns:p14="http://schemas.microsoft.com/office/powerpoint/2010/main" val="74520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32656"/>
            <a:ext cx="3777653" cy="6300000"/>
          </a:xfrm>
        </p:spPr>
      </p:pic>
      <p:sp>
        <p:nvSpPr>
          <p:cNvPr id="5" name="Cím 1"/>
          <p:cNvSpPr>
            <a:spLocks noGrp="1"/>
          </p:cNvSpPr>
          <p:nvPr>
            <p:ph type="title"/>
          </p:nvPr>
        </p:nvSpPr>
        <p:spPr>
          <a:xfrm>
            <a:off x="4427984" y="2348880"/>
            <a:ext cx="3826768" cy="1143000"/>
          </a:xfrm>
          <a:noFill/>
        </p:spPr>
        <p:txBody>
          <a:bodyPr>
            <a:normAutofit/>
          </a:bodyPr>
          <a:lstStyle/>
          <a:p>
            <a:r>
              <a:rPr lang="hu-HU" dirty="0">
                <a:latin typeface="Sylfaen" panose="010A0502050306030303" pitchFamily="18" charset="0"/>
              </a:rPr>
              <a:t>2009-ben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5277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latin typeface="Sylfaen" panose="010A0502050306030303" pitchFamily="18" charset="0"/>
              </a:rPr>
              <a:t>Péter Barnabás igazgató úr köszönti Gyula bácsit a 90. születésnapján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"/>
          <a:stretch/>
        </p:blipFill>
        <p:spPr>
          <a:xfrm>
            <a:off x="1835696" y="1628800"/>
            <a:ext cx="5611608" cy="5053484"/>
          </a:xfrm>
        </p:spPr>
      </p:pic>
    </p:spTree>
    <p:extLst>
      <p:ext uri="{BB962C8B-B14F-4D97-AF65-F5344CB8AC3E}">
        <p14:creationId xmlns:p14="http://schemas.microsoft.com/office/powerpoint/2010/main" val="136881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600" dirty="0" smtClean="0">
                <a:latin typeface="Sylfaen" panose="010A0502050306030303" pitchFamily="18" charset="0"/>
              </a:rPr>
              <a:t>Fábián József tanár úr köszönti</a:t>
            </a:r>
            <a:br>
              <a:rPr lang="hu-HU" sz="3600" dirty="0" smtClean="0">
                <a:latin typeface="Sylfaen" panose="010A0502050306030303" pitchFamily="18" charset="0"/>
              </a:rPr>
            </a:br>
            <a:r>
              <a:rPr lang="hu-HU" sz="3600" dirty="0" smtClean="0">
                <a:latin typeface="Sylfaen" panose="010A0502050306030303" pitchFamily="18" charset="0"/>
              </a:rPr>
              <a:t> Demeter tanár urat a 90. születésnapján</a:t>
            </a:r>
            <a:endParaRPr lang="hu-HU" sz="3600" dirty="0">
              <a:latin typeface="Sylfaen" panose="010A0502050306030303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84784"/>
            <a:ext cx="7422157" cy="4968552"/>
          </a:xfrm>
        </p:spPr>
      </p:pic>
    </p:spTree>
    <p:extLst>
      <p:ext uri="{BB962C8B-B14F-4D97-AF65-F5344CB8AC3E}">
        <p14:creationId xmlns:p14="http://schemas.microsoft.com/office/powerpoint/2010/main" val="239644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gallery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64088" y="1124744"/>
            <a:ext cx="3600400" cy="3874442"/>
          </a:xfrm>
        </p:spPr>
        <p:txBody>
          <a:bodyPr>
            <a:normAutofit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Gyula bácsi a 90. születésnapján (2009)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4955537" cy="6048672"/>
          </a:xfrm>
        </p:spPr>
      </p:pic>
    </p:spTree>
    <p:extLst>
      <p:ext uri="{BB962C8B-B14F-4D97-AF65-F5344CB8AC3E}">
        <p14:creationId xmlns:p14="http://schemas.microsoft.com/office/powerpoint/2010/main" val="43187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4000" dirty="0">
                <a:latin typeface="Sylfaen" panose="010A0502050306030303" pitchFamily="18" charset="0"/>
              </a:rPr>
              <a:t>Gyula bácsi a 90. születésnapján Péter Barnabás igazgató úrral (2009)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28800"/>
            <a:ext cx="6617708" cy="4963281"/>
          </a:xfrm>
        </p:spPr>
      </p:pic>
    </p:spTree>
    <p:extLst>
      <p:ext uri="{BB962C8B-B14F-4D97-AF65-F5344CB8AC3E}">
        <p14:creationId xmlns:p14="http://schemas.microsoft.com/office/powerpoint/2010/main" val="31402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>
            <a:noAutofit/>
          </a:bodyPr>
          <a:lstStyle/>
          <a:p>
            <a:r>
              <a:rPr lang="hu-HU" sz="3200" dirty="0">
                <a:latin typeface="Sylfaen" panose="010A0502050306030303" pitchFamily="18" charset="0"/>
              </a:rPr>
              <a:t>A Sárospataki Református Teológiai Akadémiától rubindiplomát kapott (2012)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12" y="1600200"/>
            <a:ext cx="7097375" cy="4525963"/>
          </a:xfrm>
        </p:spPr>
      </p:pic>
    </p:spTree>
    <p:extLst>
      <p:ext uri="{BB962C8B-B14F-4D97-AF65-F5344CB8AC3E}">
        <p14:creationId xmlns:p14="http://schemas.microsoft.com/office/powerpoint/2010/main" val="303851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>
                <a:latin typeface="Sylfaen" panose="010A0502050306030303" pitchFamily="18" charset="0"/>
              </a:rPr>
              <a:t>2014-ben</a:t>
            </a:r>
            <a:endParaRPr lang="hu-HU" dirty="0">
              <a:latin typeface="Sylfaen" panose="010A0502050306030303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  <p:sp>
        <p:nvSpPr>
          <p:cNvPr id="7" name="Téglalap 6"/>
          <p:cNvSpPr/>
          <p:nvPr/>
        </p:nvSpPr>
        <p:spPr>
          <a:xfrm>
            <a:off x="3203848" y="6366708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https://www.facebook.com/groups/535267293202251/</a:t>
            </a:r>
          </a:p>
        </p:txBody>
      </p:sp>
    </p:spTree>
    <p:extLst>
      <p:ext uri="{BB962C8B-B14F-4D97-AF65-F5344CB8AC3E}">
        <p14:creationId xmlns:p14="http://schemas.microsoft.com/office/powerpoint/2010/main" val="294235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331640" y="1628800"/>
            <a:ext cx="6984776" cy="33547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u-HU" i="1" dirty="0"/>
              <a:t>"</a:t>
            </a:r>
            <a:r>
              <a:rPr lang="hu-HU" sz="3600" i="1" dirty="0"/>
              <a:t>A nemzedékek őrváltása jő...</a:t>
            </a:r>
          </a:p>
          <a:p>
            <a:r>
              <a:rPr lang="hu-HU" sz="3600" i="1" dirty="0"/>
              <a:t>Én boldog alázattal elmegyek.</a:t>
            </a:r>
          </a:p>
          <a:p>
            <a:r>
              <a:rPr lang="hu-HU" sz="3600" i="1" dirty="0"/>
              <a:t>A legfőbb Leadóra hangolom</a:t>
            </a:r>
          </a:p>
          <a:p>
            <a:r>
              <a:rPr lang="hu-HU" sz="3600" i="1" dirty="0"/>
              <a:t>Megromlott felvevőmet: szívemet</a:t>
            </a:r>
            <a:r>
              <a:rPr lang="hu-HU" sz="3600" i="1" dirty="0" smtClean="0"/>
              <a:t>.„</a:t>
            </a:r>
          </a:p>
          <a:p>
            <a:endParaRPr lang="hu-HU" sz="3600" i="1" dirty="0"/>
          </a:p>
          <a:p>
            <a:pPr algn="r"/>
            <a:r>
              <a:rPr lang="hu-HU" sz="3200" dirty="0" err="1"/>
              <a:t>Reményik</a:t>
            </a:r>
            <a:r>
              <a:rPr lang="hu-HU" sz="3200" dirty="0"/>
              <a:t> Sándor: Rádióba mondom</a:t>
            </a:r>
          </a:p>
        </p:txBody>
      </p:sp>
    </p:spTree>
    <p:extLst>
      <p:ext uri="{BB962C8B-B14F-4D97-AF65-F5344CB8AC3E}">
        <p14:creationId xmlns:p14="http://schemas.microsoft.com/office/powerpoint/2010/main" val="73078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gallery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2034</TotalTime>
  <Words>1484</Words>
  <Application>Microsoft Office PowerPoint</Application>
  <PresentationFormat>Diavetítés a képernyőre (4:3 oldalarány)</PresentationFormat>
  <Paragraphs>171</Paragraphs>
  <Slides>63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63</vt:i4>
      </vt:variant>
    </vt:vector>
  </HeadingPairs>
  <TitlesOfParts>
    <vt:vector size="64" baseType="lpstr">
      <vt:lpstr>Office-téma</vt:lpstr>
      <vt:lpstr>Demeter Gyula tanár úr  1919 – 2017</vt:lpstr>
      <vt:lpstr>Visszaemlékezését olvashatjuk a  Kilián György Gimnázium lapjának  Pályám emlékezete című sorozatában   (l. letölthető melléklet)</vt:lpstr>
      <vt:lpstr>PowerPoint bemutató</vt:lpstr>
      <vt:lpstr>PowerPoint bemutató</vt:lpstr>
      <vt:lpstr>Sajókeresztúr, a szülőfalu 1945 előtt</vt:lpstr>
      <vt:lpstr>Sajókeresztúr, a szülőfalu</vt:lpstr>
      <vt:lpstr>PowerPoint bemutató</vt:lpstr>
      <vt:lpstr>PowerPoint bemutató</vt:lpstr>
      <vt:lpstr>PowerPoint bemutató</vt:lpstr>
      <vt:lpstr>Osztálytársai voltak</vt:lpstr>
      <vt:lpstr>PowerPoint bemutató</vt:lpstr>
      <vt:lpstr>PowerPoint bemutató</vt:lpstr>
      <vt:lpstr>PowerPoint bemutató</vt:lpstr>
      <vt:lpstr>Iskolai sporteredményei</vt:lpstr>
      <vt:lpstr>Érettségi tételek és eredmények  1938-ban</vt:lpstr>
      <vt:lpstr>A Sárospataki Református Gimnázium tanárainak névsora 1948-ban (részlet)</vt:lpstr>
      <vt:lpstr>A pataki tantestület 1948-ban</vt:lpstr>
      <vt:lpstr>Demeter Gyula tanár úr első osztálya (1947-48)</vt:lpstr>
      <vt:lpstr>PowerPoint bemutató</vt:lpstr>
      <vt:lpstr>Demeter Gyula tanár úr  a Kis Internátus diákjaival</vt:lpstr>
      <vt:lpstr>A Kilián György Gimnázium épülete</vt:lpstr>
      <vt:lpstr>A Kilián Gimnázium környéke  az 1950-es évek elején</vt:lpstr>
      <vt:lpstr>Tablóképe az 1960-as évek elejéről</vt:lpstr>
      <vt:lpstr>Önjellemzése egy keltezés nélküli adatlapján</vt:lpstr>
      <vt:lpstr>Óravázlataiból</vt:lpstr>
      <vt:lpstr>PowerPoint bemutató</vt:lpstr>
      <vt:lpstr>Demeter Gyula, dr. Peja Győző igazgató úr és  dr. Bobory László gazdaságvezető a tanári szobában  (1950-es évek közepe)</vt:lpstr>
      <vt:lpstr>1989 karácsonyán (mögötte  dr. Tatár Albertné tanárnő, az iskola könyvtárosa)</vt:lpstr>
      <vt:lpstr>Demeter Gyula és Palumby Gyula,  a „babiloni száműzetésbe” küldött két pataki tanár</vt:lpstr>
      <vt:lpstr>A Kilián Gimnázium tantestülete 1969-ben</vt:lpstr>
      <vt:lpstr>Csoportkép a Kilián György Gimnázium tantestületéről és munkatársairól (1986)</vt:lpstr>
      <vt:lpstr>Társadalmi névadó ünnepség (értsd: keresztelő) az iskolában. (Jobbra az anyakönyvvezető és  Bartha István igazgató úr)</vt:lpstr>
      <vt:lpstr>Iskolai irodalmi vetélkedő zsűrijében</vt:lpstr>
      <vt:lpstr>Őszi mezőgazdasági munkán a diákjaival</vt:lpstr>
      <vt:lpstr>Kollégái között (Pál Istvánné, Szabó Kálmánné, Stefán Frigyes)</vt:lpstr>
      <vt:lpstr>Hegyaljai kiránduláson a tantestülettel 1958-ban</vt:lpstr>
      <vt:lpstr>Bükki kiránduláson</vt:lpstr>
      <vt:lpstr>Névnapozók köszöntése a Bükkben  (Peller György felvétele)</vt:lpstr>
      <vt:lpstr>Tanári kiránduláson az 1980-as évek elején</vt:lpstr>
      <vt:lpstr>Érettségin vizsgáztat (1999)</vt:lpstr>
      <vt:lpstr>Portré a 2008-as internetes fotósorozatból</vt:lpstr>
      <vt:lpstr>Mátrai Tiborné visszaemlékezése (olvasható a mellékletben)</vt:lpstr>
      <vt:lpstr>PowerPoint bemutató</vt:lpstr>
      <vt:lpstr>Részlet a munkáját értékelő szakfelügyelői jelentésből (1981)</vt:lpstr>
      <vt:lpstr>„Vezérkönyve” a könyvtári munkában</vt:lpstr>
      <vt:lpstr>PowerPoint bemutató</vt:lpstr>
      <vt:lpstr>Kölcsönzések, 1976 -1980</vt:lpstr>
      <vt:lpstr>Az iskolai könyvtár az 1990-es években</vt:lpstr>
      <vt:lpstr>Gyula bácsi az egykori olvasóterem ajtajában (Mellette  Csótai János, a Városi Tanács tisztviselője)</vt:lpstr>
      <vt:lpstr>1980-ban, a nyugdíjba vonulása alkalmából rendezett iskolai köszöntésen</vt:lpstr>
      <vt:lpstr>Szabó Győző rajzszakos tanár úr festménye és „modellje”</vt:lpstr>
      <vt:lpstr>Tanártalálkozón 1992-ben  Molnár Róza, Gaszner Lászlóné  és Sír Lászlóné tanárnők társaságában</vt:lpstr>
      <vt:lpstr>Osztálytalálkozón 2005-ben Sindel Imre és Szepesi László tanár urak társaságában</vt:lpstr>
      <vt:lpstr>Köszöntése egy érettségi találkozón</vt:lpstr>
      <vt:lpstr>Osztálytalálkozón 2005-ben Szepesi László és Péter Barnabás tanár urakkal</vt:lpstr>
      <vt:lpstr>2009-ben</vt:lpstr>
      <vt:lpstr>Péter Barnabás igazgató úr köszönti Gyula bácsit a 90. születésnapján</vt:lpstr>
      <vt:lpstr>Fábián József tanár úr köszönti  Demeter tanár urat a 90. születésnapján</vt:lpstr>
      <vt:lpstr>Gyula bácsi a 90. születésnapján (2009)</vt:lpstr>
      <vt:lpstr>Gyula bácsi a 90. születésnapján Péter Barnabás igazgató úrral (2009)</vt:lpstr>
      <vt:lpstr>A Sárospataki Református Teológiai Akadémiától rubindiplomát kapott (2012)</vt:lpstr>
      <vt:lpstr>2014-ben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Demeter Gyula tanár úr</dc:title>
  <dc:creator>Anna</dc:creator>
  <cp:lastModifiedBy>Anna</cp:lastModifiedBy>
  <cp:revision>144</cp:revision>
  <dcterms:created xsi:type="dcterms:W3CDTF">2017-09-07T16:28:41Z</dcterms:created>
  <dcterms:modified xsi:type="dcterms:W3CDTF">2017-09-19T07:27:45Z</dcterms:modified>
</cp:coreProperties>
</file>