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5"/>
  </p:notesMasterIdLst>
  <p:sldIdLst>
    <p:sldId id="345" r:id="rId2"/>
    <p:sldId id="308" r:id="rId3"/>
    <p:sldId id="400" r:id="rId4"/>
    <p:sldId id="398" r:id="rId5"/>
    <p:sldId id="399" r:id="rId6"/>
    <p:sldId id="285" r:id="rId7"/>
    <p:sldId id="313" r:id="rId8"/>
    <p:sldId id="312" r:id="rId9"/>
    <p:sldId id="303" r:id="rId10"/>
    <p:sldId id="281" r:id="rId11"/>
    <p:sldId id="311" r:id="rId12"/>
    <p:sldId id="284" r:id="rId13"/>
    <p:sldId id="316" r:id="rId14"/>
    <p:sldId id="411" r:id="rId15"/>
    <p:sldId id="371" r:id="rId16"/>
    <p:sldId id="368" r:id="rId17"/>
    <p:sldId id="360" r:id="rId18"/>
    <p:sldId id="432" r:id="rId19"/>
    <p:sldId id="433" r:id="rId20"/>
    <p:sldId id="412" r:id="rId21"/>
    <p:sldId id="413" r:id="rId22"/>
    <p:sldId id="414" r:id="rId23"/>
    <p:sldId id="415" r:id="rId24"/>
    <p:sldId id="416" r:id="rId25"/>
    <p:sldId id="417" r:id="rId26"/>
    <p:sldId id="419" r:id="rId27"/>
    <p:sldId id="420" r:id="rId28"/>
    <p:sldId id="421" r:id="rId29"/>
    <p:sldId id="422" r:id="rId30"/>
    <p:sldId id="353" r:id="rId31"/>
    <p:sldId id="343" r:id="rId32"/>
    <p:sldId id="423" r:id="rId33"/>
    <p:sldId id="424" r:id="rId34"/>
    <p:sldId id="425" r:id="rId35"/>
    <p:sldId id="426" r:id="rId36"/>
    <p:sldId id="427" r:id="rId37"/>
    <p:sldId id="428" r:id="rId38"/>
    <p:sldId id="429" r:id="rId39"/>
    <p:sldId id="394" r:id="rId40"/>
    <p:sldId id="301" r:id="rId41"/>
    <p:sldId id="320" r:id="rId42"/>
    <p:sldId id="274" r:id="rId43"/>
    <p:sldId id="275" r:id="rId44"/>
    <p:sldId id="298" r:id="rId45"/>
    <p:sldId id="286" r:id="rId46"/>
    <p:sldId id="376" r:id="rId47"/>
    <p:sldId id="310" r:id="rId48"/>
    <p:sldId id="315" r:id="rId49"/>
    <p:sldId id="323" r:id="rId50"/>
    <p:sldId id="321" r:id="rId51"/>
    <p:sldId id="309" r:id="rId52"/>
    <p:sldId id="306" r:id="rId53"/>
    <p:sldId id="307" r:id="rId54"/>
    <p:sldId id="322" r:id="rId55"/>
    <p:sldId id="319" r:id="rId56"/>
    <p:sldId id="396" r:id="rId57"/>
    <p:sldId id="318" r:id="rId58"/>
    <p:sldId id="408" r:id="rId59"/>
    <p:sldId id="265" r:id="rId60"/>
    <p:sldId id="266" r:id="rId61"/>
    <p:sldId id="257" r:id="rId62"/>
    <p:sldId id="277" r:id="rId63"/>
    <p:sldId id="333" r:id="rId64"/>
    <p:sldId id="261" r:id="rId65"/>
    <p:sldId id="258" r:id="rId66"/>
    <p:sldId id="335" r:id="rId67"/>
    <p:sldId id="260" r:id="rId68"/>
    <p:sldId id="409" r:id="rId69"/>
    <p:sldId id="435" r:id="rId70"/>
    <p:sldId id="336" r:id="rId71"/>
    <p:sldId id="337" r:id="rId72"/>
    <p:sldId id="338" r:id="rId73"/>
    <p:sldId id="340" r:id="rId74"/>
    <p:sldId id="431" r:id="rId75"/>
    <p:sldId id="405" r:id="rId76"/>
    <p:sldId id="334" r:id="rId77"/>
    <p:sldId id="263" r:id="rId78"/>
    <p:sldId id="264" r:id="rId79"/>
    <p:sldId id="271" r:id="rId80"/>
    <p:sldId id="410" r:id="rId81"/>
    <p:sldId id="262" r:id="rId82"/>
    <p:sldId id="292" r:id="rId83"/>
    <p:sldId id="374" r:id="rId84"/>
    <p:sldId id="406" r:id="rId85"/>
    <p:sldId id="326" r:id="rId86"/>
    <p:sldId id="383" r:id="rId87"/>
    <p:sldId id="269" r:id="rId88"/>
    <p:sldId id="377" r:id="rId89"/>
    <p:sldId id="329" r:id="rId90"/>
    <p:sldId id="358" r:id="rId91"/>
    <p:sldId id="357" r:id="rId92"/>
    <p:sldId id="273" r:id="rId93"/>
    <p:sldId id="381" r:id="rId94"/>
    <p:sldId id="382" r:id="rId95"/>
    <p:sldId id="384" r:id="rId96"/>
    <p:sldId id="385" r:id="rId97"/>
    <p:sldId id="386" r:id="rId98"/>
    <p:sldId id="317" r:id="rId99"/>
    <p:sldId id="355" r:id="rId100"/>
    <p:sldId id="332" r:id="rId101"/>
    <p:sldId id="330" r:id="rId102"/>
    <p:sldId id="331" r:id="rId103"/>
    <p:sldId id="430" r:id="rId10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366" autoAdjust="0"/>
    <p:restoredTop sz="94676" autoAdjust="0"/>
  </p:normalViewPr>
  <p:slideViewPr>
    <p:cSldViewPr>
      <p:cViewPr varScale="1">
        <p:scale>
          <a:sx n="84" d="100"/>
          <a:sy n="84" d="100"/>
        </p:scale>
        <p:origin x="-1238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53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viewProps" Target="viewProp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ableStyles" Target="tableStyle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3DED95-274E-4C02-B343-A92665115510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DA532-CAA1-4B78-A095-A3952245A21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231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EDA532-CAA1-4B78-A095-A3952245A216}" type="slidenum">
              <a:rPr lang="hu-HU" smtClean="0"/>
              <a:t>50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42993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69900626"/>
      </p:ext>
    </p:extLst>
  </p:cSld>
  <p:clrMapOvr>
    <a:masterClrMapping/>
  </p:clrMapOvr>
  <p:transition spd="slow" advClick="0" advTm="7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76347016"/>
      </p:ext>
    </p:extLst>
  </p:cSld>
  <p:clrMapOvr>
    <a:masterClrMapping/>
  </p:clrMapOvr>
  <p:transition spd="slow" advClick="0" advTm="7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91130211"/>
      </p:ext>
    </p:extLst>
  </p:cSld>
  <p:clrMapOvr>
    <a:masterClrMapping/>
  </p:clrMapOvr>
  <p:transition spd="slow" advClick="0" advTm="7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93846798"/>
      </p:ext>
    </p:extLst>
  </p:cSld>
  <p:clrMapOvr>
    <a:masterClrMapping/>
  </p:clrMapOvr>
  <p:transition spd="slow" advClick="0" advTm="7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41406951"/>
      </p:ext>
    </p:extLst>
  </p:cSld>
  <p:clrMapOvr>
    <a:masterClrMapping/>
  </p:clrMapOvr>
  <p:transition spd="slow" advClick="0" advTm="7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62207027"/>
      </p:ext>
    </p:extLst>
  </p:cSld>
  <p:clrMapOvr>
    <a:masterClrMapping/>
  </p:clrMapOvr>
  <p:transition spd="slow" advClick="0" advTm="7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0945829"/>
      </p:ext>
    </p:extLst>
  </p:cSld>
  <p:clrMapOvr>
    <a:masterClrMapping/>
  </p:clrMapOvr>
  <p:transition spd="slow" advClick="0" advTm="7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96138762"/>
      </p:ext>
    </p:extLst>
  </p:cSld>
  <p:clrMapOvr>
    <a:masterClrMapping/>
  </p:clrMapOvr>
  <p:transition spd="slow" advClick="0" advTm="7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52358609"/>
      </p:ext>
    </p:extLst>
  </p:cSld>
  <p:clrMapOvr>
    <a:masterClrMapping/>
  </p:clrMapOvr>
  <p:transition spd="slow" advClick="0" advTm="7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91755041"/>
      </p:ext>
    </p:extLst>
  </p:cSld>
  <p:clrMapOvr>
    <a:masterClrMapping/>
  </p:clrMapOvr>
  <p:transition spd="slow" advClick="0" advTm="7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29816986"/>
      </p:ext>
    </p:extLst>
  </p:cSld>
  <p:clrMapOvr>
    <a:masterClrMapping/>
  </p:clrMapOvr>
  <p:transition spd="slow" advClick="0" advTm="7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2AB8D-D310-4528-BF4B-30147CC5B5C9}" type="datetimeFigureOut">
              <a:rPr lang="hu-HU" smtClean="0"/>
              <a:t>2013.10.16.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12DD8-1082-4D46-93E8-85EDC7FEB5D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56161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4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5.jpe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4499992" y="2708920"/>
            <a:ext cx="3958208" cy="3242791"/>
          </a:xfrm>
        </p:spPr>
        <p:txBody>
          <a:bodyPr>
            <a:normAutofit/>
          </a:bodyPr>
          <a:lstStyle/>
          <a:p>
            <a:r>
              <a:rPr lang="hu-HU" b="1" dirty="0" smtClean="0">
                <a:solidFill>
                  <a:srgbClr val="00B050"/>
                </a:solidFill>
                <a:latin typeface="Lucida Calligraphy" pitchFamily="66" charset="0"/>
              </a:rPr>
              <a:t>Képek a Diósgyőri Gimnázium életéből</a:t>
            </a:r>
            <a:endParaRPr lang="hu-HU" b="1" dirty="0">
              <a:solidFill>
                <a:srgbClr val="00B050"/>
              </a:solidFill>
              <a:latin typeface="Lucida Calligraphy" pitchFamily="66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48680"/>
            <a:ext cx="3819144" cy="3819144"/>
          </a:xfrm>
        </p:spPr>
      </p:pic>
    </p:spTree>
    <p:extLst>
      <p:ext uri="{BB962C8B-B14F-4D97-AF65-F5344CB8AC3E}">
        <p14:creationId xmlns:p14="http://schemas.microsoft.com/office/powerpoint/2010/main" val="366688218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0648"/>
            <a:ext cx="8100899" cy="5400600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4725144"/>
            <a:ext cx="8229600" cy="1872208"/>
          </a:xfrm>
        </p:spPr>
        <p:txBody>
          <a:bodyPr>
            <a:normAutofit/>
          </a:bodyPr>
          <a:lstStyle/>
          <a:p>
            <a:r>
              <a:rPr lang="hu-HU" sz="4800" b="1" dirty="0" smtClean="0">
                <a:solidFill>
                  <a:srgbClr val="FF0000"/>
                </a:solidFill>
                <a:latin typeface="Lucida Calligraphy" panose="03010101010101010101" pitchFamily="66" charset="0"/>
              </a:rPr>
              <a:t>Tisztelettel köszöntjük Önöket!</a:t>
            </a:r>
            <a:endParaRPr lang="hu-HU" sz="4800" b="1" dirty="0">
              <a:solidFill>
                <a:srgbClr val="FF0000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62696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artalom hely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608532"/>
            <a:ext cx="7120127" cy="553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484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6"/>
            <a:ext cx="7632848" cy="5723284"/>
          </a:xfrm>
        </p:spPr>
      </p:pic>
    </p:spTree>
    <p:extLst>
      <p:ext uri="{BB962C8B-B14F-4D97-AF65-F5344CB8AC3E}">
        <p14:creationId xmlns:p14="http://schemas.microsoft.com/office/powerpoint/2010/main" val="351131000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artalom hely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8388534" cy="5577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68034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2492896"/>
            <a:ext cx="8229600" cy="1143000"/>
          </a:xfrm>
        </p:spPr>
        <p:txBody>
          <a:bodyPr/>
          <a:lstStyle/>
          <a:p>
            <a:r>
              <a:rPr lang="hu-HU" dirty="0" smtClean="0"/>
              <a:t>Akik elmentek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1432413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004048" y="274638"/>
            <a:ext cx="3600400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Bartha István </a:t>
            </a:r>
            <a:br>
              <a:rPr lang="hu-HU" dirty="0" smtClean="0"/>
            </a:br>
            <a:r>
              <a:rPr lang="hu-HU" dirty="0" smtClean="0"/>
              <a:t>(1927 – 2012)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3888432" cy="6012482"/>
          </a:xfrm>
        </p:spPr>
      </p:pic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0" t="7837" r="11877" b="-1888"/>
          <a:stretch/>
        </p:blipFill>
        <p:spPr>
          <a:xfrm>
            <a:off x="5292080" y="1772816"/>
            <a:ext cx="2772307" cy="4536504"/>
          </a:xfrm>
        </p:spPr>
      </p:pic>
    </p:spTree>
    <p:extLst>
      <p:ext uri="{BB962C8B-B14F-4D97-AF65-F5344CB8AC3E}">
        <p14:creationId xmlns:p14="http://schemas.microsoft.com/office/powerpoint/2010/main" val="544213545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95936" y="274638"/>
            <a:ext cx="4690864" cy="1786210"/>
          </a:xfrm>
        </p:spPr>
        <p:txBody>
          <a:bodyPr/>
          <a:lstStyle/>
          <a:p>
            <a:r>
              <a:rPr lang="hu-HU" dirty="0" smtClean="0"/>
              <a:t>Molnár Róza</a:t>
            </a:r>
            <a:br>
              <a:rPr lang="hu-HU" dirty="0" smtClean="0"/>
            </a:br>
            <a:r>
              <a:rPr lang="hu-HU" dirty="0" smtClean="0"/>
              <a:t>(1926 – 2012)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9" t="594"/>
          <a:stretch/>
        </p:blipFill>
        <p:spPr>
          <a:xfrm>
            <a:off x="251520" y="548680"/>
            <a:ext cx="4039124" cy="5544616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772816"/>
            <a:ext cx="3830305" cy="4525963"/>
          </a:xfrm>
        </p:spPr>
      </p:pic>
    </p:spTree>
    <p:extLst>
      <p:ext uri="{BB962C8B-B14F-4D97-AF65-F5344CB8AC3E}">
        <p14:creationId xmlns:p14="http://schemas.microsoft.com/office/powerpoint/2010/main" val="86045754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355976" y="274638"/>
            <a:ext cx="4330824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Pataki István</a:t>
            </a:r>
            <a:br>
              <a:rPr lang="hu-HU" dirty="0" smtClean="0"/>
            </a:br>
            <a:r>
              <a:rPr lang="hu-HU" dirty="0" smtClean="0"/>
              <a:t> (1942-2012)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0"/>
            <a:ext cx="3818830" cy="5688632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772816"/>
            <a:ext cx="2169982" cy="4525963"/>
          </a:xfrm>
        </p:spPr>
      </p:pic>
    </p:spTree>
    <p:extLst>
      <p:ext uri="{BB962C8B-B14F-4D97-AF65-F5344CB8AC3E}">
        <p14:creationId xmlns:p14="http://schemas.microsoft.com/office/powerpoint/2010/main" val="214678229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067944" y="274638"/>
            <a:ext cx="4680520" cy="1354162"/>
          </a:xfrm>
        </p:spPr>
        <p:txBody>
          <a:bodyPr>
            <a:normAutofit fontScale="90000"/>
          </a:bodyPr>
          <a:lstStyle/>
          <a:p>
            <a:r>
              <a:rPr lang="hu-HU" dirty="0" err="1" smtClean="0"/>
              <a:t>Radits</a:t>
            </a:r>
            <a:r>
              <a:rPr lang="hu-HU" dirty="0" smtClean="0"/>
              <a:t> Erzsébet</a:t>
            </a:r>
            <a:br>
              <a:rPr lang="hu-HU" dirty="0" smtClean="0"/>
            </a:br>
            <a:r>
              <a:rPr lang="hu-HU" dirty="0" smtClean="0"/>
              <a:t>(1919 – 2009)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772816"/>
            <a:ext cx="5171968" cy="4536504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3240360" cy="5950898"/>
          </a:xfrm>
        </p:spPr>
      </p:pic>
    </p:spTree>
    <p:extLst>
      <p:ext uri="{BB962C8B-B14F-4D97-AF65-F5344CB8AC3E}">
        <p14:creationId xmlns:p14="http://schemas.microsoft.com/office/powerpoint/2010/main" val="302558959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211960" y="274638"/>
            <a:ext cx="4474840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Szepesi László (1936-2011)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4338344" cy="5688632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780928"/>
            <a:ext cx="4038600" cy="3034203"/>
          </a:xfrm>
        </p:spPr>
      </p:pic>
    </p:spTree>
    <p:extLst>
      <p:ext uri="{BB962C8B-B14F-4D97-AF65-F5344CB8AC3E}">
        <p14:creationId xmlns:p14="http://schemas.microsoft.com/office/powerpoint/2010/main" val="426073121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4104456" cy="3024336"/>
          </a:xfrm>
        </p:spPr>
        <p:txBody>
          <a:bodyPr>
            <a:normAutofit/>
          </a:bodyPr>
          <a:lstStyle/>
          <a:p>
            <a:r>
              <a:rPr lang="hu-HU" sz="4000" dirty="0" err="1" smtClean="0"/>
              <a:t>Wildmann</a:t>
            </a:r>
            <a:r>
              <a:rPr lang="hu-HU" sz="4000" dirty="0" smtClean="0"/>
              <a:t> Gizella</a:t>
            </a:r>
            <a:br>
              <a:rPr lang="hu-HU" sz="4000" dirty="0" smtClean="0"/>
            </a:br>
            <a:r>
              <a:rPr lang="hu-HU" sz="4000" dirty="0" smtClean="0"/>
              <a:t> (1947 – 2013</a:t>
            </a:r>
            <a:r>
              <a:rPr lang="hu-HU" dirty="0" smtClean="0"/>
              <a:t>)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04664"/>
            <a:ext cx="3841760" cy="4824536"/>
          </a:xfrm>
        </p:spPr>
      </p:pic>
    </p:spTree>
    <p:extLst>
      <p:ext uri="{BB962C8B-B14F-4D97-AF65-F5344CB8AC3E}">
        <p14:creationId xmlns:p14="http://schemas.microsoft.com/office/powerpoint/2010/main" val="197696398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287295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diákélet hétköznapjai, ünnepei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8697819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8235759" cy="6176819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solidFill>
                  <a:srgbClr val="FF0000"/>
                </a:solidFill>
              </a:rPr>
              <a:t>A 11. A osztály és osztályfőnökük, Viczián Tamás</a:t>
            </a:r>
            <a:endParaRPr lang="hu-H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348015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83" y="908720"/>
            <a:ext cx="8007329" cy="5795628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7. H osztály és osztályfőnökük, Tóthné Számadó Éva 2012-ben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90967655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424936" cy="6318703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15310" y="204952"/>
            <a:ext cx="4979854" cy="1079392"/>
          </a:xfrm>
        </p:spPr>
        <p:txBody>
          <a:bodyPr>
            <a:normAutofit fontScale="90000"/>
          </a:bodyPr>
          <a:lstStyle/>
          <a:p>
            <a:r>
              <a:rPr lang="hu-HU" b="1" dirty="0" smtClean="0">
                <a:solidFill>
                  <a:srgbClr val="00B0F0"/>
                </a:solidFill>
              </a:rPr>
              <a:t>Iskolai kirándulások</a:t>
            </a:r>
            <a:endParaRPr lang="hu-HU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15924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Zemplénben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16888"/>
            <a:ext cx="7344815" cy="5508611"/>
          </a:xfrm>
        </p:spPr>
      </p:pic>
    </p:spTree>
    <p:extLst>
      <p:ext uri="{BB962C8B-B14F-4D97-AF65-F5344CB8AC3E}">
        <p14:creationId xmlns:p14="http://schemas.microsoft.com/office/powerpoint/2010/main" val="3307712307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788024" y="260648"/>
            <a:ext cx="4125144" cy="1872208"/>
          </a:xfrm>
        </p:spPr>
        <p:txBody>
          <a:bodyPr>
            <a:normAutofit/>
          </a:bodyPr>
          <a:lstStyle/>
          <a:p>
            <a:r>
              <a:rPr lang="hu-HU" dirty="0" err="1" smtClean="0"/>
              <a:t>Sítábor</a:t>
            </a:r>
            <a:r>
              <a:rPr lang="hu-HU" dirty="0" smtClean="0"/>
              <a:t> Ausztriában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5122" name="Picture 2" descr="S:\001bskvt\Képes_iskolatört\Sítábor\sí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32656"/>
            <a:ext cx="4800533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S:\001bskvt\Képes_iskolatört\Sítábor\sítábor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429000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33103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Diákbál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46" y="1600200"/>
            <a:ext cx="3017308" cy="4525963"/>
          </a:xfrm>
        </p:spPr>
      </p:pic>
    </p:spTree>
    <p:extLst>
      <p:ext uri="{BB962C8B-B14F-4D97-AF65-F5344CB8AC3E}">
        <p14:creationId xmlns:p14="http://schemas.microsoft.com/office/powerpoint/2010/main" val="113971664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Kopaszavató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143636927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Diákhét 2011-ben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4164" y="1600200"/>
            <a:ext cx="6375672" cy="4525963"/>
          </a:xfrm>
        </p:spPr>
      </p:pic>
    </p:spTree>
    <p:extLst>
      <p:ext uri="{BB962C8B-B14F-4D97-AF65-F5344CB8AC3E}">
        <p14:creationId xmlns:p14="http://schemas.microsoft.com/office/powerpoint/2010/main" val="156981003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Diákhét – érkezik a diákigazgató-jelölt (2012)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763976680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Diákheti</a:t>
            </a:r>
            <a:r>
              <a:rPr lang="hu-HU" dirty="0" smtClean="0"/>
              <a:t> műsor 2013-ban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69517105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 smtClean="0"/>
              <a:t>Dákhét</a:t>
            </a:r>
            <a:r>
              <a:rPr lang="hu-HU" dirty="0" smtClean="0"/>
              <a:t> 2008-ban, megérkezik az diákigazgató jelölt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61625514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kémiát népszerűsítő szakköri foglalkozás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381570497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Ünnepi fények – kémia szakkör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37754519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1988840"/>
            <a:ext cx="3456384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Egészségnapi büfé</a:t>
            </a:r>
            <a:endParaRPr lang="hu-HU" dirty="0"/>
          </a:p>
        </p:txBody>
      </p:sp>
      <p:pic>
        <p:nvPicPr>
          <p:cNvPr id="6146" name="Picture 2" descr="S:\Évkönyv 2012-2013\Új anyaqgg május 28\04 Tanév eseményei 13.1 egészségna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954" y="188640"/>
            <a:ext cx="4721406" cy="632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32593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Ballagás 2011-ben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16478423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Számítástechnika érettségi</a:t>
            </a:r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497" y="1600200"/>
            <a:ext cx="6761006" cy="4525963"/>
          </a:xfrm>
        </p:spPr>
      </p:pic>
    </p:spTree>
    <p:extLst>
      <p:ext uri="{BB962C8B-B14F-4D97-AF65-F5344CB8AC3E}">
        <p14:creationId xmlns:p14="http://schemas.microsoft.com/office/powerpoint/2010/main" val="334600021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Iskolai Mikulás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158" y="1628800"/>
            <a:ext cx="6361814" cy="4248472"/>
          </a:xfrm>
        </p:spPr>
      </p:pic>
    </p:spTree>
    <p:extLst>
      <p:ext uri="{BB962C8B-B14F-4D97-AF65-F5344CB8AC3E}">
        <p14:creationId xmlns:p14="http://schemas.microsoft.com/office/powerpoint/2010/main" val="315491217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Akikre büszkék vagyunk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/>
              <a:t>Kitüntetett végzős diákok </a:t>
            </a:r>
          </a:p>
          <a:p>
            <a:r>
              <a:rPr lang="hu-HU" dirty="0" smtClean="0"/>
              <a:t>a 2012-2013. tanévben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6391583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5301208"/>
            <a:ext cx="3672408" cy="1143000"/>
          </a:xfrm>
        </p:spPr>
        <p:txBody>
          <a:bodyPr>
            <a:normAutofit/>
          </a:bodyPr>
          <a:lstStyle/>
          <a:p>
            <a:r>
              <a:rPr lang="hu-HU" sz="3200" dirty="0" smtClean="0"/>
              <a:t>Böhm Lilla </a:t>
            </a:r>
            <a:br>
              <a:rPr lang="hu-HU" sz="3200" dirty="0" smtClean="0"/>
            </a:br>
            <a:r>
              <a:rPr lang="hu-HU" sz="3200" dirty="0" smtClean="0"/>
              <a:t>Alma Mater-díjas</a:t>
            </a:r>
            <a:endParaRPr lang="hu-HU" sz="32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3384376" cy="5016840"/>
          </a:xfrm>
        </p:spPr>
      </p:pic>
      <p:pic>
        <p:nvPicPr>
          <p:cNvPr id="11266" name="Picture 2" descr="S:\Évkönyv 2012-2013\04 Tanév eseményei\14_A tanév díjazottjai\Böh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32656"/>
            <a:ext cx="4086200" cy="61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480680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4293096"/>
            <a:ext cx="4690864" cy="1719064"/>
          </a:xfrm>
        </p:spPr>
        <p:txBody>
          <a:bodyPr>
            <a:noAutofit/>
          </a:bodyPr>
          <a:lstStyle/>
          <a:p>
            <a:r>
              <a:rPr lang="hu-HU" sz="2900" dirty="0" err="1"/>
              <a:t>Kohán</a:t>
            </a:r>
            <a:r>
              <a:rPr lang="hu-HU" sz="2900" dirty="0"/>
              <a:t> Lili </a:t>
            </a:r>
            <a:br>
              <a:rPr lang="hu-HU" sz="2900" dirty="0"/>
            </a:br>
            <a:r>
              <a:rPr lang="hu-HU" sz="2900" dirty="0"/>
              <a:t>Diósgyőri Gimnáziumért emlékplakett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3816424" cy="4217149"/>
          </a:xfrm>
        </p:spPr>
      </p:pic>
      <p:pic>
        <p:nvPicPr>
          <p:cNvPr id="10242" name="Picture 2" descr="S:\Évkönyv 2012-2013\04 Tanév eseményei\14_A tanév díjazottjai\Kohá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957" y="188640"/>
            <a:ext cx="3840427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09185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5013176"/>
            <a:ext cx="4032448" cy="1700808"/>
          </a:xfrm>
        </p:spPr>
        <p:txBody>
          <a:bodyPr>
            <a:normAutofit fontScale="90000"/>
          </a:bodyPr>
          <a:lstStyle/>
          <a:p>
            <a:pPr algn="l"/>
            <a:r>
              <a:rPr lang="hu-HU" sz="3200" dirty="0" smtClean="0"/>
              <a:t>Kovács László </a:t>
            </a:r>
            <a:br>
              <a:rPr lang="hu-HU" sz="3200" dirty="0" smtClean="0"/>
            </a:br>
            <a:r>
              <a:rPr lang="hu-HU" sz="3200" i="1" dirty="0" smtClean="0"/>
              <a:t>Diósgyőri </a:t>
            </a:r>
            <a:r>
              <a:rPr lang="hu-HU" sz="3200" i="1" dirty="0"/>
              <a:t>Gimnáziumért emlékplakett </a:t>
            </a:r>
            <a:endParaRPr lang="hu-HU" sz="32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7236"/>
            <a:ext cx="3384376" cy="5034470"/>
          </a:xfrm>
        </p:spPr>
      </p:pic>
      <p:pic>
        <p:nvPicPr>
          <p:cNvPr id="9218" name="Picture 2" descr="S:\Évkönyv 2012-2013\04 Tanév eseményei\14_A tanév díjazottjai\Kovác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6632"/>
            <a:ext cx="4230216" cy="634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332422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5489848"/>
            <a:ext cx="5400600" cy="1143000"/>
          </a:xfrm>
        </p:spPr>
        <p:txBody>
          <a:bodyPr>
            <a:noAutofit/>
          </a:bodyPr>
          <a:lstStyle/>
          <a:p>
            <a:pPr algn="l"/>
            <a:r>
              <a:rPr lang="hu-HU" sz="2900" dirty="0" err="1"/>
              <a:t>Krompaszki</a:t>
            </a:r>
            <a:r>
              <a:rPr lang="hu-HU" sz="2900" dirty="0"/>
              <a:t> Patrícia</a:t>
            </a:r>
            <a:br>
              <a:rPr lang="hu-HU" sz="2900" dirty="0"/>
            </a:br>
            <a:r>
              <a:rPr lang="hu-HU" sz="2900" dirty="0"/>
              <a:t>Dr. </a:t>
            </a:r>
            <a:r>
              <a:rPr lang="hu-HU" sz="2900" dirty="0" err="1"/>
              <a:t>Peja</a:t>
            </a:r>
            <a:r>
              <a:rPr lang="hu-HU" sz="2900" dirty="0"/>
              <a:t> Győző emlékplakett 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8639"/>
            <a:ext cx="3528392" cy="5230381"/>
          </a:xfrm>
        </p:spPr>
      </p:pic>
      <p:pic>
        <p:nvPicPr>
          <p:cNvPr id="8194" name="Picture 2" descr="S:\Évkönyv 2012-2013\04 Tanév eseményei\14_A tanév díjazottjai\Krompaszk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0648"/>
            <a:ext cx="3888432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349457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10704" y="4855766"/>
            <a:ext cx="4186808" cy="1786210"/>
          </a:xfrm>
        </p:spPr>
        <p:txBody>
          <a:bodyPr>
            <a:noAutofit/>
          </a:bodyPr>
          <a:lstStyle/>
          <a:p>
            <a:pPr algn="l"/>
            <a:r>
              <a:rPr lang="hu-HU" sz="2900" dirty="0"/>
              <a:t>Nyitrai Gabriella Diósgyőri Gimnáziumért emlékplakett 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3096344" cy="4589874"/>
          </a:xfrm>
        </p:spPr>
      </p:pic>
      <p:pic>
        <p:nvPicPr>
          <p:cNvPr id="7170" name="Picture 2" descr="S:\Évkönyv 2012-2013\04 Tanév eseményei\14_A tanév díjazottjai\Nyitra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8640"/>
            <a:ext cx="4302224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20563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5445224"/>
            <a:ext cx="3754760" cy="1143000"/>
          </a:xfrm>
        </p:spPr>
        <p:txBody>
          <a:bodyPr>
            <a:normAutofit fontScale="90000"/>
          </a:bodyPr>
          <a:lstStyle/>
          <a:p>
            <a:r>
              <a:rPr lang="hu-HU" sz="2900" dirty="0"/>
              <a:t>Tóth Alexandra </a:t>
            </a:r>
            <a:r>
              <a:rPr lang="hu-HU" sz="2900" dirty="0" smtClean="0"/>
              <a:t/>
            </a:r>
            <a:br>
              <a:rPr lang="hu-HU" sz="2900" dirty="0" smtClean="0"/>
            </a:br>
            <a:r>
              <a:rPr lang="hu-HU" sz="2900" dirty="0" smtClean="0"/>
              <a:t>Diósgyőri </a:t>
            </a:r>
            <a:r>
              <a:rPr lang="hu-HU" sz="2900" dirty="0"/>
              <a:t>Gimnáziumért emlékplakett 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3312368" cy="4921767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88640"/>
            <a:ext cx="4196558" cy="6297876"/>
          </a:xfrm>
        </p:spPr>
      </p:pic>
    </p:spTree>
    <p:extLst>
      <p:ext uri="{BB962C8B-B14F-4D97-AF65-F5344CB8AC3E}">
        <p14:creationId xmlns:p14="http://schemas.microsoft.com/office/powerpoint/2010/main" val="263110398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>
            <a:noAutofit/>
          </a:bodyPr>
          <a:lstStyle/>
          <a:p>
            <a:r>
              <a:rPr lang="hu-HU" sz="3600" dirty="0"/>
              <a:t>Megemlékezések</a:t>
            </a:r>
            <a:r>
              <a:rPr lang="hu-HU" sz="3600" dirty="0" smtClean="0"/>
              <a:t>, kiállítások, ünnepélyek</a:t>
            </a: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68760"/>
            <a:ext cx="7416823" cy="5428454"/>
          </a:xfrm>
        </p:spPr>
      </p:pic>
      <p:sp>
        <p:nvSpPr>
          <p:cNvPr id="3" name="Téglalap 2"/>
          <p:cNvSpPr/>
          <p:nvPr/>
        </p:nvSpPr>
        <p:spPr>
          <a:xfrm>
            <a:off x="1043608" y="1439198"/>
            <a:ext cx="58326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200" dirty="0">
                <a:solidFill>
                  <a:schemeClr val="bg1">
                    <a:lumMod val="95000"/>
                  </a:schemeClr>
                </a:solidFill>
              </a:rPr>
              <a:t>Hatvanéves érettségi találkozó</a:t>
            </a:r>
          </a:p>
        </p:txBody>
      </p:sp>
    </p:spTree>
    <p:extLst>
      <p:ext uri="{BB962C8B-B14F-4D97-AF65-F5344CB8AC3E}">
        <p14:creationId xmlns:p14="http://schemas.microsoft.com/office/powerpoint/2010/main" val="542054745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5085184"/>
            <a:ext cx="8712968" cy="1440160"/>
          </a:xfrm>
        </p:spPr>
        <p:txBody>
          <a:bodyPr>
            <a:normAutofit/>
          </a:bodyPr>
          <a:lstStyle/>
          <a:p>
            <a:r>
              <a:rPr lang="hu-HU" sz="4000" dirty="0" smtClean="0"/>
              <a:t>Megemlékeztünk dr. </a:t>
            </a:r>
            <a:r>
              <a:rPr lang="hu-HU" sz="4000" dirty="0" err="1" smtClean="0"/>
              <a:t>Kiséry</a:t>
            </a:r>
            <a:r>
              <a:rPr lang="hu-HU" sz="4000" dirty="0" smtClean="0"/>
              <a:t> László </a:t>
            </a:r>
            <a:br>
              <a:rPr lang="hu-HU" sz="4000" dirty="0" smtClean="0"/>
            </a:br>
            <a:r>
              <a:rPr lang="hu-HU" sz="4000" dirty="0" smtClean="0"/>
              <a:t>100. születésnapjáról</a:t>
            </a:r>
            <a:endParaRPr lang="hu-HU" sz="40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8640"/>
            <a:ext cx="4532026" cy="4968552"/>
          </a:xfrm>
        </p:spPr>
      </p:pic>
    </p:spTree>
    <p:extLst>
      <p:ext uri="{BB962C8B-B14F-4D97-AF65-F5344CB8AC3E}">
        <p14:creationId xmlns:p14="http://schemas.microsoft.com/office/powerpoint/2010/main" val="1625136885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2808312" cy="2722314"/>
          </a:xfrm>
        </p:spPr>
        <p:txBody>
          <a:bodyPr>
            <a:normAutofit fontScale="90000"/>
          </a:bodyPr>
          <a:lstStyle/>
          <a:p>
            <a:r>
              <a:rPr lang="hu-HU" sz="3200" dirty="0" smtClean="0"/>
              <a:t>Megemlékezés dr. </a:t>
            </a:r>
            <a:r>
              <a:rPr lang="hu-HU" sz="3200" dirty="0" err="1" smtClean="0"/>
              <a:t>Kiséry</a:t>
            </a:r>
            <a:r>
              <a:rPr lang="hu-HU" sz="3200" dirty="0" smtClean="0"/>
              <a:t> László születésének centenáriumán</a:t>
            </a:r>
            <a:endParaRPr lang="hu-HU" sz="32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679" y="188640"/>
            <a:ext cx="5270809" cy="3528392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29000"/>
            <a:ext cx="4840539" cy="3240360"/>
          </a:xfrm>
        </p:spPr>
      </p:pic>
    </p:spTree>
    <p:extLst>
      <p:ext uri="{BB962C8B-B14F-4D97-AF65-F5344CB8AC3E}">
        <p14:creationId xmlns:p14="http://schemas.microsoft.com/office/powerpoint/2010/main" val="293084552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Gyula bácsi köszöntése 2010-ben ötven éves érettségi találkozón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488" y="1600200"/>
            <a:ext cx="6419024" cy="4525963"/>
          </a:xfrm>
        </p:spPr>
      </p:pic>
    </p:spTree>
    <p:extLst>
      <p:ext uri="{BB962C8B-B14F-4D97-AF65-F5344CB8AC3E}">
        <p14:creationId xmlns:p14="http://schemas.microsoft.com/office/powerpoint/2010/main" val="199333452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92696"/>
            <a:ext cx="8708686" cy="5616624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solidFill>
                  <a:srgbClr val="FFFF00"/>
                </a:solidFill>
              </a:rPr>
              <a:t>Ötven éves érettségi találkozó 2010-ben</a:t>
            </a:r>
            <a:endParaRPr lang="hu-H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16248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Nyugdíjasaink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346239613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Nyugdíjasaink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101703123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Március 15-i műsor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7595044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42792" cy="2362274"/>
          </a:xfrm>
        </p:spPr>
        <p:txBody>
          <a:bodyPr>
            <a:normAutofit/>
          </a:bodyPr>
          <a:lstStyle/>
          <a:p>
            <a:r>
              <a:rPr lang="hu-HU" dirty="0" smtClean="0"/>
              <a:t>Könyvbemutató 2012-ben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429000"/>
            <a:ext cx="4038600" cy="269240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6950" y="332656"/>
            <a:ext cx="3950771" cy="5616624"/>
          </a:xfrm>
        </p:spPr>
      </p:pic>
    </p:spTree>
    <p:extLst>
      <p:ext uri="{BB962C8B-B14F-4D97-AF65-F5344CB8AC3E}">
        <p14:creationId xmlns:p14="http://schemas.microsoft.com/office/powerpoint/2010/main" val="2125747510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hu-HU" dirty="0" smtClean="0"/>
              <a:t>Tantestületi kirándulások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u-HU" dirty="0" smtClean="0"/>
              <a:t>Erdélyben (2008)</a:t>
            </a:r>
            <a:endParaRPr lang="hu-HU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36912"/>
            <a:ext cx="4040188" cy="3029377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hu-HU" dirty="0" smtClean="0"/>
              <a:t>A Zemplénben (2011)</a:t>
            </a:r>
            <a:endParaRPr lang="hu-HU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708920"/>
            <a:ext cx="4376816" cy="2940390"/>
          </a:xfrm>
        </p:spPr>
      </p:pic>
    </p:spTree>
    <p:extLst>
      <p:ext uri="{BB962C8B-B14F-4D97-AF65-F5344CB8AC3E}">
        <p14:creationId xmlns:p14="http://schemas.microsoft.com/office/powerpoint/2010/main" val="49559473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754760" cy="2074242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Felföldi tantestületi </a:t>
            </a:r>
            <a:r>
              <a:rPr lang="hu-HU" dirty="0" err="1" smtClean="0"/>
              <a:t>kiránduás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692696"/>
            <a:ext cx="4042544" cy="5390059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708920"/>
            <a:ext cx="4512501" cy="3384376"/>
          </a:xfrm>
        </p:spPr>
      </p:pic>
    </p:spTree>
    <p:extLst>
      <p:ext uri="{BB962C8B-B14F-4D97-AF65-F5344CB8AC3E}">
        <p14:creationId xmlns:p14="http://schemas.microsoft.com/office/powerpoint/2010/main" val="325370688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4948106" cy="3312368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4005064"/>
            <a:ext cx="3312368" cy="1512168"/>
          </a:xfrm>
        </p:spPr>
        <p:txBody>
          <a:bodyPr>
            <a:normAutofit/>
          </a:bodyPr>
          <a:lstStyle/>
          <a:p>
            <a:r>
              <a:rPr lang="hu-HU" dirty="0" smtClean="0"/>
              <a:t>Csillagászati kiállítás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852936"/>
            <a:ext cx="5378377" cy="3600400"/>
          </a:xfrm>
        </p:spPr>
      </p:pic>
    </p:spTree>
    <p:extLst>
      <p:ext uri="{BB962C8B-B14F-4D97-AF65-F5344CB8AC3E}">
        <p14:creationId xmlns:p14="http://schemas.microsoft.com/office/powerpoint/2010/main" val="53126926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02832" cy="2290266"/>
          </a:xfrm>
        </p:spPr>
        <p:txBody>
          <a:bodyPr>
            <a:normAutofit/>
          </a:bodyPr>
          <a:lstStyle/>
          <a:p>
            <a:r>
              <a:rPr lang="hu-HU" dirty="0" smtClean="0"/>
              <a:t>Kaján Tibor kiállítása 2011-ben</a:t>
            </a:r>
            <a:endParaRPr lang="hu-HU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29000"/>
            <a:ext cx="3810000" cy="2758440"/>
          </a:xfrm>
        </p:spPr>
      </p:pic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786" y="1052736"/>
            <a:ext cx="4837214" cy="4931599"/>
          </a:xfrm>
        </p:spPr>
      </p:pic>
    </p:spTree>
    <p:extLst>
      <p:ext uri="{BB962C8B-B14F-4D97-AF65-F5344CB8AC3E}">
        <p14:creationId xmlns:p14="http://schemas.microsoft.com/office/powerpoint/2010/main" val="72312194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hu-HU" sz="3600" dirty="0"/>
              <a:t>Kiállítás a DIGÉP </a:t>
            </a:r>
            <a:r>
              <a:rPr lang="hu-HU" sz="3600" dirty="0" smtClean="0"/>
              <a:t>történetéről 2012-ben</a:t>
            </a:r>
            <a:br>
              <a:rPr lang="hu-HU" sz="3600" dirty="0" smtClean="0"/>
            </a:br>
            <a:endParaRPr lang="hu-HU" sz="36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0728"/>
            <a:ext cx="8356128" cy="5570752"/>
          </a:xfrm>
        </p:spPr>
      </p:pic>
      <p:sp>
        <p:nvSpPr>
          <p:cNvPr id="3" name="Téglalap 2"/>
          <p:cNvSpPr/>
          <p:nvPr/>
        </p:nvSpPr>
        <p:spPr>
          <a:xfrm>
            <a:off x="611560" y="5854710"/>
            <a:ext cx="4968552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hu-HU" sz="4000" dirty="0" smtClean="0">
                <a:solidFill>
                  <a:srgbClr val="660066"/>
                </a:solidFill>
              </a:rPr>
              <a:t>A kiállítás megnyitója</a:t>
            </a:r>
            <a:endParaRPr lang="hu-HU" sz="4000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91202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Kiállítás a DIGÉP történetéről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212431185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Kositzky</a:t>
            </a:r>
            <a:r>
              <a:rPr lang="hu-HU" dirty="0" smtClean="0"/>
              <a:t> Attila előadása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56" y="1412776"/>
            <a:ext cx="7723708" cy="5040560"/>
          </a:xfrm>
        </p:spPr>
      </p:pic>
    </p:spTree>
    <p:extLst>
      <p:ext uri="{BB962C8B-B14F-4D97-AF65-F5344CB8AC3E}">
        <p14:creationId xmlns:p14="http://schemas.microsoft.com/office/powerpoint/2010/main" val="182359331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66728" cy="1930226"/>
          </a:xfrm>
        </p:spPr>
        <p:txBody>
          <a:bodyPr>
            <a:normAutofit/>
          </a:bodyPr>
          <a:lstStyle/>
          <a:p>
            <a:r>
              <a:rPr lang="hu-HU" dirty="0" smtClean="0"/>
              <a:t>Rajnai Ákos kiállítása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29000"/>
            <a:ext cx="4038600" cy="302895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32656"/>
            <a:ext cx="4686672" cy="3515004"/>
          </a:xfrm>
        </p:spPr>
      </p:pic>
    </p:spTree>
    <p:extLst>
      <p:ext uri="{BB962C8B-B14F-4D97-AF65-F5344CB8AC3E}">
        <p14:creationId xmlns:p14="http://schemas.microsoft.com/office/powerpoint/2010/main" val="1659244325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Baska</a:t>
            </a:r>
            <a:r>
              <a:rPr lang="hu-HU" dirty="0" smtClean="0"/>
              <a:t> József kiállítása 2012-ben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801" y="1600200"/>
            <a:ext cx="6782397" cy="4525963"/>
          </a:xfrm>
        </p:spPr>
      </p:pic>
    </p:spTree>
    <p:extLst>
      <p:ext uri="{BB962C8B-B14F-4D97-AF65-F5344CB8AC3E}">
        <p14:creationId xmlns:p14="http://schemas.microsoft.com/office/powerpoint/2010/main" val="135121312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Baska</a:t>
            </a:r>
            <a:r>
              <a:rPr lang="hu-HU" dirty="0" smtClean="0"/>
              <a:t> József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1469247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Versenyek, vetélkedők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5" y="1315621"/>
            <a:ext cx="7728275" cy="5065707"/>
          </a:xfrm>
        </p:spPr>
      </p:pic>
      <p:sp>
        <p:nvSpPr>
          <p:cNvPr id="5" name="Téglalap 4"/>
          <p:cNvSpPr/>
          <p:nvPr/>
        </p:nvSpPr>
        <p:spPr>
          <a:xfrm>
            <a:off x="1187624" y="1628800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3200" dirty="0">
                <a:solidFill>
                  <a:schemeClr val="bg1"/>
                </a:solidFill>
              </a:rPr>
              <a:t>Vaskobak geológiai vetélkedő </a:t>
            </a:r>
            <a:r>
              <a:rPr lang="hu-HU" sz="3200" dirty="0" smtClean="0">
                <a:solidFill>
                  <a:schemeClr val="bg1"/>
                </a:solidFill>
              </a:rPr>
              <a:t> 2011-ben</a:t>
            </a:r>
            <a:endParaRPr lang="hu-H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61737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/>
              <a:t>Vaskobak geológiai vetélkedő </a:t>
            </a:r>
            <a:r>
              <a:rPr lang="hu-HU" dirty="0" smtClean="0"/>
              <a:t>zsűrije</a:t>
            </a:r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2008-ban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15750196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Ásványbazár (2008.)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986822457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Ásványbazár 2012-ben</a:t>
            </a:r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42" y="1600200"/>
            <a:ext cx="7492316" cy="4525963"/>
          </a:xfrm>
        </p:spPr>
      </p:pic>
    </p:spTree>
    <p:extLst>
      <p:ext uri="{BB962C8B-B14F-4D97-AF65-F5344CB8AC3E}">
        <p14:creationId xmlns:p14="http://schemas.microsoft.com/office/powerpoint/2010/main" val="359094130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 smtClean="0"/>
              <a:t>Vissy</a:t>
            </a:r>
            <a:r>
              <a:rPr lang="hu-HU" dirty="0" smtClean="0"/>
              <a:t> Károly előadása </a:t>
            </a:r>
            <a:br>
              <a:rPr lang="hu-HU" dirty="0" smtClean="0"/>
            </a:br>
            <a:r>
              <a:rPr lang="hu-HU" dirty="0" smtClean="0"/>
              <a:t>(2010-es ásványbazár)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252" y="1600200"/>
            <a:ext cx="6057495" cy="4525963"/>
          </a:xfrm>
        </p:spPr>
      </p:pic>
    </p:spTree>
    <p:extLst>
      <p:ext uri="{BB962C8B-B14F-4D97-AF65-F5344CB8AC3E}">
        <p14:creationId xmlns:p14="http://schemas.microsoft.com/office/powerpoint/2010/main" val="170772815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556792"/>
            <a:ext cx="7612708" cy="5096111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210146"/>
          </a:xfrm>
        </p:spPr>
        <p:txBody>
          <a:bodyPr>
            <a:normAutofit/>
          </a:bodyPr>
          <a:lstStyle/>
          <a:p>
            <a:r>
              <a:rPr lang="hu-HU" sz="3600" dirty="0" err="1" smtClean="0"/>
              <a:t>Radits</a:t>
            </a:r>
            <a:r>
              <a:rPr lang="hu-HU" sz="3600" dirty="0" smtClean="0"/>
              <a:t> Erzsébet </a:t>
            </a:r>
            <a:br>
              <a:rPr lang="hu-HU" sz="3600" dirty="0" smtClean="0"/>
            </a:br>
            <a:r>
              <a:rPr lang="hu-HU" sz="3600" dirty="0" smtClean="0"/>
              <a:t>Középiskolai Matematika Verseny</a:t>
            </a:r>
            <a:endParaRPr lang="hu-HU" sz="3600" dirty="0"/>
          </a:p>
        </p:txBody>
      </p:sp>
      <p:sp>
        <p:nvSpPr>
          <p:cNvPr id="3" name="Téglalap 2"/>
          <p:cNvSpPr/>
          <p:nvPr/>
        </p:nvSpPr>
        <p:spPr>
          <a:xfrm>
            <a:off x="827584" y="1552436"/>
            <a:ext cx="4176464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hu-HU" sz="3200" dirty="0"/>
              <a:t>Eredményhirdetés</a:t>
            </a:r>
          </a:p>
        </p:txBody>
      </p:sp>
    </p:spTree>
    <p:extLst>
      <p:ext uri="{BB962C8B-B14F-4D97-AF65-F5344CB8AC3E}">
        <p14:creationId xmlns:p14="http://schemas.microsoft.com/office/powerpoint/2010/main" val="103693028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Énekverseny 2011-ben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275253263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330824" cy="1143000"/>
          </a:xfrm>
        </p:spPr>
        <p:txBody>
          <a:bodyPr/>
          <a:lstStyle/>
          <a:p>
            <a:r>
              <a:rPr lang="hu-HU" dirty="0" smtClean="0"/>
              <a:t>Föld Napja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805978"/>
            <a:ext cx="3476873" cy="5215310"/>
          </a:xfrm>
        </p:spPr>
      </p:pic>
      <p:pic>
        <p:nvPicPr>
          <p:cNvPr id="5" name="Tartalom hely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36912"/>
            <a:ext cx="5076563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46542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Föld Napja pályázat díjazottjai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318899"/>
            <a:ext cx="7632848" cy="5088565"/>
          </a:xfrm>
        </p:spPr>
      </p:pic>
    </p:spTree>
    <p:extLst>
      <p:ext uri="{BB962C8B-B14F-4D97-AF65-F5344CB8AC3E}">
        <p14:creationId xmlns:p14="http://schemas.microsoft.com/office/powerpoint/2010/main" val="2212127948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Bemutató kísérlet a 2012-es megyei fizikai vetélkedőn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42" y="1600200"/>
            <a:ext cx="7194316" cy="4525963"/>
          </a:xfrm>
        </p:spPr>
      </p:pic>
    </p:spTree>
    <p:extLst>
      <p:ext uri="{BB962C8B-B14F-4D97-AF65-F5344CB8AC3E}">
        <p14:creationId xmlns:p14="http://schemas.microsoft.com/office/powerpoint/2010/main" val="14914778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Eredményes nemzetközi kapcsolatok a Comenius pályázatok révén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561259"/>
          </a:xfrm>
        </p:spPr>
        <p:txBody>
          <a:bodyPr>
            <a:normAutofit fontScale="92500" lnSpcReduction="20000"/>
          </a:bodyPr>
          <a:lstStyle/>
          <a:p>
            <a:r>
              <a:rPr lang="hu-HU" dirty="0" smtClean="0">
                <a:solidFill>
                  <a:srgbClr val="FF0000"/>
                </a:solidFill>
              </a:rPr>
              <a:t>„Közel és mégis távol” program 2008 – 2010-ben, együttműködés </a:t>
            </a:r>
            <a:r>
              <a:rPr lang="hu-HU" i="1" dirty="0" smtClean="0">
                <a:solidFill>
                  <a:srgbClr val="FF0000"/>
                </a:solidFill>
              </a:rPr>
              <a:t>német, holland, olasz és spanyol</a:t>
            </a:r>
            <a:r>
              <a:rPr lang="hu-HU" dirty="0" smtClean="0">
                <a:solidFill>
                  <a:srgbClr val="FF0000"/>
                </a:solidFill>
              </a:rPr>
              <a:t> iskolákkal</a:t>
            </a:r>
          </a:p>
          <a:p>
            <a:r>
              <a:rPr lang="hu-HU" dirty="0" err="1" smtClean="0">
                <a:solidFill>
                  <a:srgbClr val="FF0000"/>
                </a:solidFill>
              </a:rPr>
              <a:t>School</a:t>
            </a:r>
            <a:r>
              <a:rPr lang="hu-HU" dirty="0" smtClean="0">
                <a:solidFill>
                  <a:srgbClr val="FF0000"/>
                </a:solidFill>
              </a:rPr>
              <a:t> </a:t>
            </a:r>
            <a:r>
              <a:rPr lang="hu-HU" dirty="0" err="1" smtClean="0">
                <a:solidFill>
                  <a:srgbClr val="FF0000"/>
                </a:solidFill>
              </a:rPr>
              <a:t>Partnership</a:t>
            </a:r>
            <a:r>
              <a:rPr lang="hu-HU" dirty="0" smtClean="0">
                <a:solidFill>
                  <a:srgbClr val="FF0000"/>
                </a:solidFill>
              </a:rPr>
              <a:t> 2008 – 2010-ben, </a:t>
            </a:r>
            <a:r>
              <a:rPr lang="hu-HU" i="1" dirty="0" smtClean="0">
                <a:solidFill>
                  <a:srgbClr val="FF0000"/>
                </a:solidFill>
              </a:rPr>
              <a:t>angol, olasz, spanyol, német, </a:t>
            </a:r>
            <a:r>
              <a:rPr lang="hu-HU" i="1" dirty="0" err="1" smtClean="0">
                <a:solidFill>
                  <a:srgbClr val="FF0000"/>
                </a:solidFill>
              </a:rPr>
              <a:t>francia-guayanai</a:t>
            </a:r>
            <a:r>
              <a:rPr lang="hu-HU" dirty="0" smtClean="0">
                <a:solidFill>
                  <a:srgbClr val="FF0000"/>
                </a:solidFill>
              </a:rPr>
              <a:t> </a:t>
            </a:r>
            <a:r>
              <a:rPr lang="hu-HU" dirty="0" smtClean="0">
                <a:solidFill>
                  <a:srgbClr val="FF0000"/>
                </a:solidFill>
              </a:rPr>
              <a:t>iskolák részvételével</a:t>
            </a:r>
          </a:p>
          <a:p>
            <a:r>
              <a:rPr lang="hu-HU" dirty="0" smtClean="0">
                <a:solidFill>
                  <a:srgbClr val="FF0000"/>
                </a:solidFill>
              </a:rPr>
              <a:t>Art </a:t>
            </a:r>
            <a:r>
              <a:rPr lang="hu-HU" dirty="0" err="1" smtClean="0">
                <a:solidFill>
                  <a:srgbClr val="FF0000"/>
                </a:solidFill>
              </a:rPr>
              <a:t>in</a:t>
            </a:r>
            <a:r>
              <a:rPr lang="hu-HU" dirty="0" smtClean="0">
                <a:solidFill>
                  <a:srgbClr val="FF0000"/>
                </a:solidFill>
              </a:rPr>
              <a:t> </a:t>
            </a:r>
            <a:r>
              <a:rPr lang="hu-HU" dirty="0" err="1" smtClean="0">
                <a:solidFill>
                  <a:srgbClr val="FF0000"/>
                </a:solidFill>
              </a:rPr>
              <a:t>Motion</a:t>
            </a:r>
            <a:r>
              <a:rPr lang="hu-HU" dirty="0" smtClean="0">
                <a:solidFill>
                  <a:srgbClr val="FF0000"/>
                </a:solidFill>
              </a:rPr>
              <a:t> projekt 2010-2012-ben, </a:t>
            </a:r>
            <a:r>
              <a:rPr lang="hu-HU" i="1" dirty="0" smtClean="0">
                <a:solidFill>
                  <a:srgbClr val="FF0000"/>
                </a:solidFill>
              </a:rPr>
              <a:t>német, holland, lett és olasz </a:t>
            </a:r>
            <a:r>
              <a:rPr lang="hu-HU" dirty="0" smtClean="0">
                <a:solidFill>
                  <a:srgbClr val="FF0000"/>
                </a:solidFill>
              </a:rPr>
              <a:t>iskolákkal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0550481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04664"/>
            <a:ext cx="7344816" cy="5863509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64088" y="188640"/>
            <a:ext cx="3459322" cy="3436375"/>
          </a:xfrm>
        </p:spPr>
        <p:txBody>
          <a:bodyPr>
            <a:normAutofit fontScale="90000"/>
          </a:bodyPr>
          <a:lstStyle/>
          <a:p>
            <a:pPr marL="0" lvl="0" indent="0" algn="l"/>
            <a:r>
              <a:rPr lang="hu-HU" sz="2000" dirty="0">
                <a:solidFill>
                  <a:srgbClr val="FF0000"/>
                </a:solidFill>
              </a:rPr>
              <a:t>1 : Lancaster (2008)</a:t>
            </a:r>
            <a:br>
              <a:rPr lang="hu-HU" sz="2000" dirty="0">
                <a:solidFill>
                  <a:srgbClr val="FF0000"/>
                </a:solidFill>
              </a:rPr>
            </a:br>
            <a:r>
              <a:rPr lang="hu-HU" sz="2000" dirty="0">
                <a:solidFill>
                  <a:srgbClr val="FF0000"/>
                </a:solidFill>
              </a:rPr>
              <a:t>2 : </a:t>
            </a:r>
            <a:r>
              <a:rPr lang="hu-HU" sz="2000" dirty="0" err="1">
                <a:solidFill>
                  <a:srgbClr val="FF0000"/>
                </a:solidFill>
              </a:rPr>
              <a:t>Huizen</a:t>
            </a:r>
            <a:r>
              <a:rPr lang="hu-HU" sz="2000" dirty="0">
                <a:solidFill>
                  <a:srgbClr val="FF0000"/>
                </a:solidFill>
              </a:rPr>
              <a:t> (2009, 2012)</a:t>
            </a:r>
            <a:br>
              <a:rPr lang="hu-HU" sz="2000" dirty="0">
                <a:solidFill>
                  <a:srgbClr val="FF0000"/>
                </a:solidFill>
              </a:rPr>
            </a:br>
            <a:r>
              <a:rPr lang="hu-HU" sz="2000" dirty="0">
                <a:solidFill>
                  <a:srgbClr val="FF0000"/>
                </a:solidFill>
              </a:rPr>
              <a:t>3 : </a:t>
            </a:r>
            <a:r>
              <a:rPr lang="hu-HU" sz="2000" dirty="0" err="1">
                <a:solidFill>
                  <a:srgbClr val="FF0000"/>
                </a:solidFill>
              </a:rPr>
              <a:t>Löningen</a:t>
            </a:r>
            <a:r>
              <a:rPr lang="hu-HU" sz="2000" dirty="0">
                <a:solidFill>
                  <a:srgbClr val="FF0000"/>
                </a:solidFill>
              </a:rPr>
              <a:t> (2008, 2011)</a:t>
            </a:r>
            <a:br>
              <a:rPr lang="hu-HU" sz="2000" dirty="0">
                <a:solidFill>
                  <a:srgbClr val="FF0000"/>
                </a:solidFill>
              </a:rPr>
            </a:br>
            <a:r>
              <a:rPr lang="hu-HU" sz="2000" dirty="0">
                <a:solidFill>
                  <a:srgbClr val="FF0000"/>
                </a:solidFill>
              </a:rPr>
              <a:t>4 : </a:t>
            </a:r>
            <a:r>
              <a:rPr lang="hu-HU" sz="2000" dirty="0" err="1">
                <a:solidFill>
                  <a:srgbClr val="FF0000"/>
                </a:solidFill>
              </a:rPr>
              <a:t>Bad</a:t>
            </a:r>
            <a:r>
              <a:rPr lang="hu-HU" sz="2000" dirty="0">
                <a:solidFill>
                  <a:srgbClr val="FF0000"/>
                </a:solidFill>
              </a:rPr>
              <a:t> </a:t>
            </a:r>
            <a:r>
              <a:rPr lang="hu-HU" sz="2000" dirty="0" err="1">
                <a:solidFill>
                  <a:srgbClr val="FF0000"/>
                </a:solidFill>
              </a:rPr>
              <a:t>Rappenau</a:t>
            </a:r>
            <a:r>
              <a:rPr lang="hu-HU" sz="2000" dirty="0">
                <a:solidFill>
                  <a:srgbClr val="FF0000"/>
                </a:solidFill>
              </a:rPr>
              <a:t> (2010)</a:t>
            </a:r>
            <a:br>
              <a:rPr lang="hu-HU" sz="2000" dirty="0">
                <a:solidFill>
                  <a:srgbClr val="FF0000"/>
                </a:solidFill>
              </a:rPr>
            </a:br>
            <a:r>
              <a:rPr lang="hu-HU" sz="2000" dirty="0">
                <a:solidFill>
                  <a:srgbClr val="FF0000"/>
                </a:solidFill>
              </a:rPr>
              <a:t>5 : </a:t>
            </a:r>
            <a:r>
              <a:rPr lang="hu-HU" sz="2000" dirty="0" err="1">
                <a:solidFill>
                  <a:srgbClr val="FF0000"/>
                </a:solidFill>
              </a:rPr>
              <a:t>Sitges</a:t>
            </a:r>
            <a:r>
              <a:rPr lang="hu-HU" sz="2000" dirty="0">
                <a:solidFill>
                  <a:srgbClr val="FF0000"/>
                </a:solidFill>
              </a:rPr>
              <a:t> (2009)</a:t>
            </a:r>
            <a:br>
              <a:rPr lang="hu-HU" sz="2000" dirty="0">
                <a:solidFill>
                  <a:srgbClr val="FF0000"/>
                </a:solidFill>
              </a:rPr>
            </a:br>
            <a:r>
              <a:rPr lang="hu-HU" sz="2000" dirty="0">
                <a:solidFill>
                  <a:srgbClr val="FF0000"/>
                </a:solidFill>
              </a:rPr>
              <a:t>6 : </a:t>
            </a:r>
            <a:r>
              <a:rPr lang="hu-HU" sz="2000" dirty="0" err="1" smtClean="0">
                <a:solidFill>
                  <a:srgbClr val="FF0000"/>
                </a:solidFill>
              </a:rPr>
              <a:t>Calafell</a:t>
            </a:r>
            <a:r>
              <a:rPr lang="hu-HU" sz="2000" dirty="0" smtClean="0">
                <a:solidFill>
                  <a:srgbClr val="FF0000"/>
                </a:solidFill>
              </a:rPr>
              <a:t> </a:t>
            </a:r>
            <a:r>
              <a:rPr lang="hu-HU" sz="2000" dirty="0">
                <a:solidFill>
                  <a:srgbClr val="FF0000"/>
                </a:solidFill>
              </a:rPr>
              <a:t>(2010)</a:t>
            </a:r>
            <a:br>
              <a:rPr lang="hu-HU" sz="2000" dirty="0">
                <a:solidFill>
                  <a:srgbClr val="FF0000"/>
                </a:solidFill>
              </a:rPr>
            </a:br>
            <a:r>
              <a:rPr lang="hu-HU" sz="2000" dirty="0">
                <a:solidFill>
                  <a:srgbClr val="FF0000"/>
                </a:solidFill>
              </a:rPr>
              <a:t>7 : </a:t>
            </a:r>
            <a:r>
              <a:rPr lang="hu-HU" sz="2000" dirty="0" err="1">
                <a:solidFill>
                  <a:srgbClr val="FF0000"/>
                </a:solidFill>
              </a:rPr>
              <a:t>Alatri</a:t>
            </a:r>
            <a:r>
              <a:rPr lang="hu-HU" sz="2000" dirty="0">
                <a:solidFill>
                  <a:srgbClr val="FF0000"/>
                </a:solidFill>
              </a:rPr>
              <a:t> (2011)</a:t>
            </a:r>
            <a:br>
              <a:rPr lang="hu-HU" sz="2000" dirty="0">
                <a:solidFill>
                  <a:srgbClr val="FF0000"/>
                </a:solidFill>
              </a:rPr>
            </a:br>
            <a:r>
              <a:rPr lang="hu-HU" sz="2000" dirty="0">
                <a:solidFill>
                  <a:srgbClr val="FF0000"/>
                </a:solidFill>
              </a:rPr>
              <a:t>8 : Ragusa (2009)</a:t>
            </a:r>
            <a:br>
              <a:rPr lang="hu-HU" sz="2000" dirty="0">
                <a:solidFill>
                  <a:srgbClr val="FF0000"/>
                </a:solidFill>
              </a:rPr>
            </a:br>
            <a:r>
              <a:rPr lang="hu-HU" sz="2000" dirty="0">
                <a:solidFill>
                  <a:srgbClr val="FF0000"/>
                </a:solidFill>
              </a:rPr>
              <a:t>9 : </a:t>
            </a:r>
            <a:r>
              <a:rPr lang="hu-HU" sz="2000" dirty="0" err="1">
                <a:solidFill>
                  <a:srgbClr val="FF0000"/>
                </a:solidFill>
              </a:rPr>
              <a:t>Koknese</a:t>
            </a:r>
            <a:r>
              <a:rPr lang="hu-HU" sz="2000" dirty="0">
                <a:solidFill>
                  <a:srgbClr val="FF0000"/>
                </a:solidFill>
              </a:rPr>
              <a:t> (2011)</a:t>
            </a:r>
            <a:br>
              <a:rPr lang="hu-HU" sz="2000" dirty="0">
                <a:solidFill>
                  <a:srgbClr val="FF0000"/>
                </a:solidFill>
              </a:rPr>
            </a:br>
            <a:r>
              <a:rPr lang="hu-HU" sz="2000" dirty="0">
                <a:solidFill>
                  <a:srgbClr val="FF0000"/>
                </a:solidFill>
              </a:rPr>
              <a:t>Miskolc (2009, 2012)</a:t>
            </a:r>
            <a:br>
              <a:rPr lang="hu-HU" sz="2000" dirty="0">
                <a:solidFill>
                  <a:srgbClr val="FF0000"/>
                </a:solidFill>
              </a:rPr>
            </a:br>
            <a:endParaRPr lang="hu-HU" sz="2000" dirty="0">
              <a:solidFill>
                <a:srgbClr val="FF0000"/>
              </a:solidFill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4283968" y="5229200"/>
            <a:ext cx="4788024" cy="156966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hu-HU" sz="3200" b="1" dirty="0">
                <a:solidFill>
                  <a:schemeClr val="accent6">
                    <a:lumMod val="75000"/>
                  </a:schemeClr>
                </a:solidFill>
              </a:rPr>
              <a:t>A projekt találkozók helyszínei a Comenius programban</a:t>
            </a:r>
          </a:p>
        </p:txBody>
      </p:sp>
    </p:spTree>
    <p:extLst>
      <p:ext uri="{BB962C8B-B14F-4D97-AF65-F5344CB8AC3E}">
        <p14:creationId xmlns:p14="http://schemas.microsoft.com/office/powerpoint/2010/main" val="4082598357"/>
      </p:ext>
    </p:extLst>
  </p:cSld>
  <p:clrMapOvr>
    <a:masterClrMapping/>
  </p:clrMapOvr>
  <p:transition spd="slow" advClick="0" advTm="7000">
    <p:push dir="u"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Közös munka </a:t>
            </a:r>
            <a:r>
              <a:rPr lang="hu-HU" dirty="0" err="1" smtClean="0"/>
              <a:t>Löningenben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558166807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Diákjaink Brémában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36" y="1600200"/>
            <a:ext cx="7095728" cy="4525963"/>
          </a:xfrm>
        </p:spPr>
      </p:pic>
    </p:spTree>
    <p:extLst>
      <p:ext uri="{BB962C8B-B14F-4D97-AF65-F5344CB8AC3E}">
        <p14:creationId xmlns:p14="http://schemas.microsoft.com/office/powerpoint/2010/main" val="2193834830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6"/>
            <a:ext cx="8235759" cy="6176819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Külföldi tanárokkal Tarcalon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2103247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Szicíliában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24744"/>
            <a:ext cx="7203645" cy="5402734"/>
          </a:xfrm>
        </p:spPr>
      </p:pic>
    </p:spTree>
    <p:extLst>
      <p:ext uri="{BB962C8B-B14F-4D97-AF65-F5344CB8AC3E}">
        <p14:creationId xmlns:p14="http://schemas.microsoft.com/office/powerpoint/2010/main" val="3537146365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8163751" cy="6122813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hu-HU" dirty="0" smtClean="0">
                <a:solidFill>
                  <a:schemeClr val="bg1"/>
                </a:solidFill>
              </a:rPr>
              <a:t>A programban résztvevő diákok Lettországban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258168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iskolai diákszínpad előadásai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b="1" i="1" dirty="0" smtClean="0">
                <a:solidFill>
                  <a:srgbClr val="FF0000"/>
                </a:solidFill>
              </a:rPr>
              <a:t>2009: Dés – Geszti – Békés:  Dzsungel könyve</a:t>
            </a:r>
          </a:p>
          <a:p>
            <a:r>
              <a:rPr lang="hu-HU" b="1" i="1" dirty="0" smtClean="0">
                <a:solidFill>
                  <a:srgbClr val="FF0000"/>
                </a:solidFill>
              </a:rPr>
              <a:t>2010: Jacobs – </a:t>
            </a:r>
            <a:r>
              <a:rPr lang="hu-HU" b="1" i="1" dirty="0" err="1" smtClean="0">
                <a:solidFill>
                  <a:srgbClr val="FF0000"/>
                </a:solidFill>
              </a:rPr>
              <a:t>Casey</a:t>
            </a:r>
            <a:r>
              <a:rPr lang="hu-HU" b="1" i="1" dirty="0" smtClean="0">
                <a:solidFill>
                  <a:srgbClr val="FF0000"/>
                </a:solidFill>
              </a:rPr>
              <a:t>:  </a:t>
            </a:r>
            <a:r>
              <a:rPr lang="hu-HU" b="1" i="1" dirty="0" err="1" smtClean="0">
                <a:solidFill>
                  <a:srgbClr val="FF0000"/>
                </a:solidFill>
              </a:rPr>
              <a:t>Grease</a:t>
            </a:r>
            <a:endParaRPr lang="hu-HU" b="1" i="1" dirty="0" smtClean="0">
              <a:solidFill>
                <a:srgbClr val="FF0000"/>
              </a:solidFill>
            </a:endParaRPr>
          </a:p>
          <a:p>
            <a:r>
              <a:rPr lang="hu-HU" b="1" i="1" dirty="0" smtClean="0">
                <a:solidFill>
                  <a:srgbClr val="FF0000"/>
                </a:solidFill>
              </a:rPr>
              <a:t>2011: Leigh – </a:t>
            </a:r>
            <a:r>
              <a:rPr lang="hu-HU" b="1" i="1" dirty="0" err="1" smtClean="0">
                <a:solidFill>
                  <a:srgbClr val="FF0000"/>
                </a:solidFill>
              </a:rPr>
              <a:t>Darion</a:t>
            </a:r>
            <a:r>
              <a:rPr lang="hu-HU" b="1" i="1" dirty="0" smtClean="0">
                <a:solidFill>
                  <a:srgbClr val="FF0000"/>
                </a:solidFill>
              </a:rPr>
              <a:t> – Wassermann:  La Mancha lovagja</a:t>
            </a:r>
          </a:p>
          <a:p>
            <a:r>
              <a:rPr lang="hu-HU" b="1" i="1" dirty="0" smtClean="0">
                <a:solidFill>
                  <a:srgbClr val="FF0000"/>
                </a:solidFill>
              </a:rPr>
              <a:t>2012: </a:t>
            </a:r>
            <a:r>
              <a:rPr lang="hu-HU" b="1" i="1" dirty="0" err="1" smtClean="0">
                <a:solidFill>
                  <a:srgbClr val="FF0000"/>
                </a:solidFill>
              </a:rPr>
              <a:t>Hair</a:t>
            </a:r>
            <a:endParaRPr lang="hu-HU" b="1" i="1" dirty="0" smtClean="0">
              <a:solidFill>
                <a:srgbClr val="FF0000"/>
              </a:solidFill>
            </a:endParaRPr>
          </a:p>
          <a:p>
            <a:r>
              <a:rPr lang="hu-HU" b="1" i="1" dirty="0" smtClean="0">
                <a:solidFill>
                  <a:srgbClr val="FF0000"/>
                </a:solidFill>
              </a:rPr>
              <a:t>2013: </a:t>
            </a:r>
            <a:r>
              <a:rPr lang="hu-HU" b="1" i="1" smtClean="0">
                <a:solidFill>
                  <a:srgbClr val="FF0000"/>
                </a:solidFill>
              </a:rPr>
              <a:t>Tasnádi :  </a:t>
            </a:r>
            <a:r>
              <a:rPr lang="hu-HU" b="1" i="1" dirty="0" smtClean="0">
                <a:solidFill>
                  <a:srgbClr val="FF0000"/>
                </a:solidFill>
              </a:rPr>
              <a:t>Rovarok</a:t>
            </a:r>
            <a:endParaRPr lang="hu-H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4488158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8496944" cy="6372708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>
                <a:solidFill>
                  <a:schemeClr val="bg1"/>
                </a:solidFill>
              </a:rPr>
              <a:t>Mester és tanítványai – dr. Lénárt Attila a diákszínjátszókkal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851887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Dzsungel könyve 2009-ben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98363701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Dzsungel könyve 2009-ben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05147997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La Mancha lovagja (2011)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228376948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Dr. Lénárt Attila tanár úr a diákszínpad tagjaival  2011-ben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387108353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diákszínpadunk </a:t>
            </a:r>
            <a:r>
              <a:rPr lang="hu-HU" dirty="0" err="1" smtClean="0"/>
              <a:t>Hair-előadása</a:t>
            </a:r>
            <a:r>
              <a:rPr lang="hu-HU" dirty="0" smtClean="0"/>
              <a:t> </a:t>
            </a:r>
            <a:br>
              <a:rPr lang="hu-HU" dirty="0" smtClean="0"/>
            </a:br>
            <a:r>
              <a:rPr lang="hu-HU" dirty="0" smtClean="0"/>
              <a:t>2012-ben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390054306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</a:t>
            </a:r>
            <a:r>
              <a:rPr lang="hu-HU" dirty="0" err="1" smtClean="0"/>
              <a:t>Hair</a:t>
            </a:r>
            <a:r>
              <a:rPr lang="hu-HU" dirty="0" smtClean="0"/>
              <a:t> előadói 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690996140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Jelenet a diákszínpad idei előadásán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184891631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Sportéletünkből</a:t>
            </a:r>
            <a:endParaRPr lang="hu-HU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75207189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Labdarúgó csapatunk</a:t>
            </a:r>
            <a:br>
              <a:rPr lang="hu-HU" dirty="0" smtClean="0"/>
            </a:br>
            <a:r>
              <a:rPr lang="hu-HU" dirty="0" smtClean="0"/>
              <a:t>Borbély Péter tanár úrral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32912"/>
            <a:ext cx="7056783" cy="5292587"/>
          </a:xfrm>
        </p:spPr>
      </p:pic>
    </p:spTree>
    <p:extLst>
      <p:ext uri="{BB962C8B-B14F-4D97-AF65-F5344CB8AC3E}">
        <p14:creationId xmlns:p14="http://schemas.microsoft.com/office/powerpoint/2010/main" val="224607723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Tornászaink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50" y="1810544"/>
            <a:ext cx="5219700" cy="4105275"/>
          </a:xfrm>
        </p:spPr>
      </p:pic>
    </p:spTree>
    <p:extLst>
      <p:ext uri="{BB962C8B-B14F-4D97-AF65-F5344CB8AC3E}">
        <p14:creationId xmlns:p14="http://schemas.microsoft.com/office/powerpoint/2010/main" val="2331261380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Kamarás Kupa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68760"/>
            <a:ext cx="7203645" cy="5402734"/>
          </a:xfrm>
        </p:spPr>
      </p:pic>
      <p:sp>
        <p:nvSpPr>
          <p:cNvPr id="3" name="Téglalap 2"/>
          <p:cNvSpPr/>
          <p:nvPr/>
        </p:nvSpPr>
        <p:spPr>
          <a:xfrm>
            <a:off x="1331640" y="1403193"/>
            <a:ext cx="7200800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hu-HU" sz="3200" dirty="0" smtClean="0"/>
              <a:t>Tornabemutató a 2009-es megnyitón</a:t>
            </a:r>
            <a:endParaRPr lang="hu-HU" sz="3200" dirty="0"/>
          </a:p>
        </p:txBody>
      </p:sp>
    </p:spTree>
    <p:extLst>
      <p:ext uri="{BB962C8B-B14F-4D97-AF65-F5344CB8AC3E}">
        <p14:creationId xmlns:p14="http://schemas.microsoft.com/office/powerpoint/2010/main" val="3348327745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Kamarás Kupa</a:t>
            </a:r>
            <a:endParaRPr lang="hu-HU" dirty="0"/>
          </a:p>
        </p:txBody>
      </p:sp>
      <p:pic>
        <p:nvPicPr>
          <p:cNvPr id="9" name="Tartalom helye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396235034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Kamarás </a:t>
            </a:r>
            <a:r>
              <a:rPr lang="hu-HU" dirty="0"/>
              <a:t>Kupa</a:t>
            </a:r>
          </a:p>
        </p:txBody>
      </p:sp>
      <p:pic>
        <p:nvPicPr>
          <p:cNvPr id="5" name="Tartalom helye 3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46" t="-497" r="11776" b="7349"/>
          <a:stretch/>
        </p:blipFill>
        <p:spPr>
          <a:xfrm>
            <a:off x="539552" y="1484784"/>
            <a:ext cx="3940731" cy="4464496"/>
          </a:xfrm>
        </p:spPr>
      </p:pic>
      <p:pic>
        <p:nvPicPr>
          <p:cNvPr id="6" name="Tartalom helye 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556792"/>
            <a:ext cx="2880320" cy="4465612"/>
          </a:xfrm>
        </p:spPr>
      </p:pic>
    </p:spTree>
    <p:extLst>
      <p:ext uri="{BB962C8B-B14F-4D97-AF65-F5344CB8AC3E}">
        <p14:creationId xmlns:p14="http://schemas.microsoft.com/office/powerpoint/2010/main" val="1239851353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88640"/>
            <a:ext cx="4029456" cy="3023616"/>
          </a:xfrm>
        </p:spPr>
      </p:pic>
      <p:pic>
        <p:nvPicPr>
          <p:cNvPr id="7" name="Tartalom hely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484784"/>
            <a:ext cx="7641582" cy="510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61425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4102608" cy="2286000"/>
          </a:xfrm>
        </p:spPr>
      </p:pic>
      <p:pic>
        <p:nvPicPr>
          <p:cNvPr id="5" name="Tartalom hely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616463"/>
            <a:ext cx="5395332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773482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Kamarás Kupa 2011-ben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408101351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Akikre büszkék vagyunk – 2012 -2013. tanév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sz="4800" i="1" dirty="0" smtClean="0">
                <a:solidFill>
                  <a:schemeClr val="tx1"/>
                </a:solidFill>
              </a:rPr>
              <a:t>Élsportolóink</a:t>
            </a:r>
            <a:endParaRPr lang="hu-HU" sz="48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541547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Kékesi Márton szlalom világbajnok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937445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 smtClean="0"/>
              <a:t>Tugyi</a:t>
            </a:r>
            <a:r>
              <a:rPr lang="hu-HU" dirty="0" smtClean="0"/>
              <a:t> Levente tájfutó magyar bajnok</a:t>
            </a:r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2790" y="1912461"/>
            <a:ext cx="2598420" cy="3901440"/>
          </a:xfrm>
        </p:spPr>
      </p:pic>
    </p:spTree>
    <p:extLst>
      <p:ext uri="{BB962C8B-B14F-4D97-AF65-F5344CB8AC3E}">
        <p14:creationId xmlns:p14="http://schemas.microsoft.com/office/powerpoint/2010/main" val="421840118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59832" y="274638"/>
            <a:ext cx="5626968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Bartha Ákos cselgáncs ifjúsági Európa-bajnok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7" t="1681"/>
          <a:stretch/>
        </p:blipFill>
        <p:spPr>
          <a:xfrm>
            <a:off x="2915816" y="2079745"/>
            <a:ext cx="5630050" cy="4307410"/>
          </a:xfrm>
        </p:spPr>
      </p:pic>
      <p:pic>
        <p:nvPicPr>
          <p:cNvPr id="5" name="Tartalom hely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2232248" cy="6215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45058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err="1" smtClean="0"/>
              <a:t>Szakhmáry</a:t>
            </a:r>
            <a:r>
              <a:rPr lang="hu-HU" dirty="0" smtClean="0"/>
              <a:t> Olivér kenus Európa-bajnok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18763245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Évkönyveink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0636">
            <a:off x="501539" y="1875939"/>
            <a:ext cx="2486845" cy="3483597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69" r="7416" b="20263"/>
          <a:stretch/>
        </p:blipFill>
        <p:spPr>
          <a:xfrm>
            <a:off x="3131840" y="1412776"/>
            <a:ext cx="2634559" cy="3608883"/>
          </a:xfrm>
        </p:spPr>
      </p:pic>
      <p:pic>
        <p:nvPicPr>
          <p:cNvPr id="7" name="Kép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79" r="2688" b="18513"/>
          <a:stretch/>
        </p:blipFill>
        <p:spPr>
          <a:xfrm rot="968365">
            <a:off x="5963466" y="1783168"/>
            <a:ext cx="2690662" cy="383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488951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59832" y="274638"/>
            <a:ext cx="5626968" cy="114300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Előadás a csillagdában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060848"/>
            <a:ext cx="6788944" cy="4525963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47" y="0"/>
            <a:ext cx="3082925" cy="290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5469690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Balatonfenyves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910701684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Balatonfenyves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3888580605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Balatonfenyves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207555094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1988840"/>
            <a:ext cx="6400800" cy="4032448"/>
          </a:xfrm>
        </p:spPr>
        <p:txBody>
          <a:bodyPr>
            <a:normAutofit fontScale="32500" lnSpcReduction="20000"/>
          </a:bodyPr>
          <a:lstStyle/>
          <a:p>
            <a:pPr algn="l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Összeállításunk</a:t>
            </a:r>
          </a:p>
          <a:p>
            <a:pPr algn="r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Baloghné Dósa Erika,</a:t>
            </a:r>
          </a:p>
          <a:p>
            <a:pPr algn="r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hu-HU" sz="6000" b="1" dirty="0" err="1" smtClean="0">
                <a:solidFill>
                  <a:schemeClr val="accent3">
                    <a:lumMod val="75000"/>
                  </a:schemeClr>
                </a:solidFill>
              </a:rPr>
              <a:t>Komlósi</a:t>
            </a:r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 Imre,</a:t>
            </a:r>
          </a:p>
          <a:p>
            <a:pPr algn="r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Kovács Boglárka,</a:t>
            </a:r>
          </a:p>
          <a:p>
            <a:pPr algn="r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Mester András,</a:t>
            </a:r>
          </a:p>
          <a:p>
            <a:pPr algn="r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Péter Barnabás,</a:t>
            </a:r>
          </a:p>
          <a:p>
            <a:pPr algn="r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Pusztafalvi Istvánné,</a:t>
            </a:r>
          </a:p>
          <a:p>
            <a:pPr algn="r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Tóthné Számadó Éva,</a:t>
            </a:r>
          </a:p>
          <a:p>
            <a:pPr algn="r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Viczián Tamás</a:t>
            </a:r>
          </a:p>
          <a:p>
            <a:pPr algn="l"/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felvételeinek felhasználásával </a:t>
            </a:r>
            <a:r>
              <a:rPr lang="hu-HU" sz="6000" b="1" dirty="0">
                <a:solidFill>
                  <a:schemeClr val="accent3">
                    <a:lumMod val="75000"/>
                  </a:schemeClr>
                </a:solidFill>
              </a:rPr>
              <a:t>készült </a:t>
            </a:r>
            <a:r>
              <a:rPr lang="hu-HU" sz="6000" b="1" dirty="0" smtClean="0">
                <a:solidFill>
                  <a:schemeClr val="accent3">
                    <a:lumMod val="75000"/>
                  </a:schemeClr>
                </a:solidFill>
              </a:rPr>
              <a:t>.</a:t>
            </a:r>
          </a:p>
          <a:p>
            <a:pPr algn="l"/>
            <a:r>
              <a:rPr lang="hu-HU" sz="6000" b="1" dirty="0" smtClean="0">
                <a:solidFill>
                  <a:srgbClr val="C00000"/>
                </a:solidFill>
              </a:rPr>
              <a:t>Köszönjük, hogy megörökítették iskolai életünk eseményeit!</a:t>
            </a:r>
          </a:p>
          <a:p>
            <a:endParaRPr lang="hu-HU" sz="6000" b="1" dirty="0" smtClean="0">
              <a:solidFill>
                <a:srgbClr val="C00000"/>
              </a:solidFill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44188916"/>
      </p:ext>
    </p:extLst>
  </p:cSld>
  <p:clrMapOvr>
    <a:masterClrMapping/>
  </p:clrMapOvr>
  <p:transition spd="slow" advClick="0" advTm="700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Rács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</TotalTime>
  <Words>513</Words>
  <Application>Microsoft Office PowerPoint</Application>
  <PresentationFormat>Diavetítés a képernyőre (4:3 oldalarány)</PresentationFormat>
  <Paragraphs>127</Paragraphs>
  <Slides>103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103</vt:i4>
      </vt:variant>
    </vt:vector>
  </HeadingPairs>
  <TitlesOfParts>
    <vt:vector size="104" baseType="lpstr">
      <vt:lpstr>Office-téma</vt:lpstr>
      <vt:lpstr>Képek a Diósgyőri Gimnázium életéből</vt:lpstr>
      <vt:lpstr>Tisztelettel köszöntjük Önöket!</vt:lpstr>
      <vt:lpstr>PowerPoint bemutató</vt:lpstr>
      <vt:lpstr>PowerPoint bemutató</vt:lpstr>
      <vt:lpstr>PowerPoint bemutató</vt:lpstr>
      <vt:lpstr>Akik elmentek</vt:lpstr>
      <vt:lpstr>Bartha István  (1927 – 2012)</vt:lpstr>
      <vt:lpstr>Molnár Róza (1926 – 2012)</vt:lpstr>
      <vt:lpstr>Pataki István  (1942-2012)</vt:lpstr>
      <vt:lpstr>Radits Erzsébet (1919 – 2009)</vt:lpstr>
      <vt:lpstr>Szepesi László (1936-2011)</vt:lpstr>
      <vt:lpstr>Wildmann Gizella  (1947 – 2013)</vt:lpstr>
      <vt:lpstr>PowerPoint bemutató</vt:lpstr>
      <vt:lpstr>A diákélet hétköznapjai, ünnepei</vt:lpstr>
      <vt:lpstr>A 11. A osztály és osztályfőnökük, Viczián Tamás</vt:lpstr>
      <vt:lpstr>A 7. H osztály és osztályfőnökük, Tóthné Számadó Éva 2012-ben</vt:lpstr>
      <vt:lpstr>Iskolai kirándulások</vt:lpstr>
      <vt:lpstr>Zemplénben</vt:lpstr>
      <vt:lpstr>Sítábor Ausztriában</vt:lpstr>
      <vt:lpstr>Diákbál</vt:lpstr>
      <vt:lpstr>Kopaszavató</vt:lpstr>
      <vt:lpstr>Diákhét 2011-ben</vt:lpstr>
      <vt:lpstr>Diákhét – érkezik a diákigazgató-jelölt (2012)</vt:lpstr>
      <vt:lpstr>Diákheti műsor 2013-ban</vt:lpstr>
      <vt:lpstr>Dákhét 2008-ban, megérkezik az diákigazgató jelölt</vt:lpstr>
      <vt:lpstr>A kémiát népszerűsítő szakköri foglalkozás</vt:lpstr>
      <vt:lpstr>Ünnepi fények – kémia szakkör</vt:lpstr>
      <vt:lpstr>Egészségnapi büfé</vt:lpstr>
      <vt:lpstr>Ballagás 2011-ben</vt:lpstr>
      <vt:lpstr>Számítástechnika érettségi</vt:lpstr>
      <vt:lpstr>Iskolai Mikulás</vt:lpstr>
      <vt:lpstr>Akikre büszkék vagyunk</vt:lpstr>
      <vt:lpstr>Böhm Lilla  Alma Mater-díjas</vt:lpstr>
      <vt:lpstr>Kohán Lili  Diósgyőri Gimnáziumért emlékplakett</vt:lpstr>
      <vt:lpstr>Kovács László  Diósgyőri Gimnáziumért emlékplakett </vt:lpstr>
      <vt:lpstr>Krompaszki Patrícia Dr. Peja Győző emlékplakett </vt:lpstr>
      <vt:lpstr>Nyitrai Gabriella Diósgyőri Gimnáziumért emlékplakett </vt:lpstr>
      <vt:lpstr>Tóth Alexandra  Diósgyőri Gimnáziumért emlékplakett </vt:lpstr>
      <vt:lpstr>Megemlékezések, kiállítások, ünnepélyek</vt:lpstr>
      <vt:lpstr>Megemlékeztünk dr. Kiséry László  100. születésnapjáról</vt:lpstr>
      <vt:lpstr>Megemlékezés dr. Kiséry László születésének centenáriumán</vt:lpstr>
      <vt:lpstr>Gyula bácsi köszöntése 2010-ben ötven éves érettségi találkozón</vt:lpstr>
      <vt:lpstr>Ötven éves érettségi találkozó 2010-ben</vt:lpstr>
      <vt:lpstr>Nyugdíjasaink</vt:lpstr>
      <vt:lpstr>Nyugdíjasaink</vt:lpstr>
      <vt:lpstr>Március 15-i műsor</vt:lpstr>
      <vt:lpstr>Könyvbemutató 2012-ben</vt:lpstr>
      <vt:lpstr>Tantestületi kirándulások</vt:lpstr>
      <vt:lpstr>Felföldi tantestületi kiránduás</vt:lpstr>
      <vt:lpstr>Csillagászati kiállítás</vt:lpstr>
      <vt:lpstr>Kaján Tibor kiállítása 2011-ben</vt:lpstr>
      <vt:lpstr>Kiállítás a DIGÉP történetéről 2012-ben </vt:lpstr>
      <vt:lpstr>Kiállítás a DIGÉP történetéről</vt:lpstr>
      <vt:lpstr>Kositzky Attila előadása</vt:lpstr>
      <vt:lpstr>Rajnai Ákos kiállítása</vt:lpstr>
      <vt:lpstr>Baska József kiállítása 2012-ben</vt:lpstr>
      <vt:lpstr>Baska József</vt:lpstr>
      <vt:lpstr>Versenyek, vetélkedők</vt:lpstr>
      <vt:lpstr>Vaskobak geológiai vetélkedő zsűrije 2008-ban</vt:lpstr>
      <vt:lpstr>Ásványbazár (2008.)</vt:lpstr>
      <vt:lpstr>Ásványbazár 2012-ben</vt:lpstr>
      <vt:lpstr>Vissy Károly előadása  (2010-es ásványbazár)</vt:lpstr>
      <vt:lpstr>Radits Erzsébet  Középiskolai Matematika Verseny</vt:lpstr>
      <vt:lpstr>Énekverseny 2011-ben</vt:lpstr>
      <vt:lpstr>Föld Napja</vt:lpstr>
      <vt:lpstr>A Föld Napja pályázat díjazottjai</vt:lpstr>
      <vt:lpstr>Bemutató kísérlet a 2012-es megyei fizikai vetélkedőn</vt:lpstr>
      <vt:lpstr>Eredményes nemzetközi kapcsolatok a Comenius pályázatok révén</vt:lpstr>
      <vt:lpstr>1 : Lancaster (2008) 2 : Huizen (2009, 2012) 3 : Löningen (2008, 2011) 4 : Bad Rappenau (2010) 5 : Sitges (2009) 6 : Calafell (2010) 7 : Alatri (2011) 8 : Ragusa (2009) 9 : Koknese (2011) Miskolc (2009, 2012) </vt:lpstr>
      <vt:lpstr>Közös munka Löningenben</vt:lpstr>
      <vt:lpstr>Diákjaink Brémában</vt:lpstr>
      <vt:lpstr>Külföldi tanárokkal Tarcalon</vt:lpstr>
      <vt:lpstr>Szicíliában</vt:lpstr>
      <vt:lpstr>A programban résztvevő diákok Lettországban</vt:lpstr>
      <vt:lpstr>Az iskolai diákszínpad előadásai</vt:lpstr>
      <vt:lpstr>Mester és tanítványai – dr. Lénárt Attila a diákszínjátszókkal</vt:lpstr>
      <vt:lpstr>A Dzsungel könyve 2009-ben</vt:lpstr>
      <vt:lpstr>A Dzsungel könyve 2009-ben</vt:lpstr>
      <vt:lpstr>A La Mancha lovagja (2011)</vt:lpstr>
      <vt:lpstr>Dr. Lénárt Attila tanár úr a diákszínpad tagjaival  2011-ben</vt:lpstr>
      <vt:lpstr>A diákszínpadunk Hair-előadása  2012-ben</vt:lpstr>
      <vt:lpstr>A Hair előadói </vt:lpstr>
      <vt:lpstr>Jelenet a diákszínpad idei előadásán</vt:lpstr>
      <vt:lpstr>Sportéletünkből</vt:lpstr>
      <vt:lpstr>Labdarúgó csapatunk Borbély Péter tanár úrral</vt:lpstr>
      <vt:lpstr>Tornászaink</vt:lpstr>
      <vt:lpstr>A Kamarás Kupa</vt:lpstr>
      <vt:lpstr>A Kamarás Kupa</vt:lpstr>
      <vt:lpstr>A Kamarás Kupa</vt:lpstr>
      <vt:lpstr>PowerPoint bemutató</vt:lpstr>
      <vt:lpstr>PowerPoint bemutató</vt:lpstr>
      <vt:lpstr>A Kamarás Kupa 2011-ben</vt:lpstr>
      <vt:lpstr>Akikre büszkék vagyunk – 2012 -2013. tanév</vt:lpstr>
      <vt:lpstr>Kékesi Márton szlalom világbajnok</vt:lpstr>
      <vt:lpstr>Tugyi Levente tájfutó magyar bajnok</vt:lpstr>
      <vt:lpstr>Bartha Ákos cselgáncs ifjúsági Európa-bajnok</vt:lpstr>
      <vt:lpstr>Szakhmáry Olivér kenus Európa-bajnok</vt:lpstr>
      <vt:lpstr>Évkönyveink</vt:lpstr>
      <vt:lpstr>Előadás a csillagdában</vt:lpstr>
      <vt:lpstr>Balatonfenyves</vt:lpstr>
      <vt:lpstr>Balatonfenyves</vt:lpstr>
      <vt:lpstr>Balatonfenyves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Nem úgy van most, mint volt régen (?)</dc:title>
  <dc:creator>Anna</dc:creator>
  <cp:lastModifiedBy>tanar</cp:lastModifiedBy>
  <cp:revision>73</cp:revision>
  <dcterms:created xsi:type="dcterms:W3CDTF">2013-10-09T08:13:24Z</dcterms:created>
  <dcterms:modified xsi:type="dcterms:W3CDTF">2013-10-16T11:01:47Z</dcterms:modified>
</cp:coreProperties>
</file>