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256" r:id="rId2"/>
    <p:sldId id="275" r:id="rId3"/>
    <p:sldId id="273" r:id="rId4"/>
    <p:sldId id="368" r:id="rId5"/>
    <p:sldId id="266" r:id="rId6"/>
    <p:sldId id="269" r:id="rId7"/>
    <p:sldId id="268" r:id="rId8"/>
    <p:sldId id="267" r:id="rId9"/>
    <p:sldId id="383" r:id="rId10"/>
    <p:sldId id="264" r:id="rId11"/>
    <p:sldId id="263" r:id="rId12"/>
    <p:sldId id="377" r:id="rId13"/>
    <p:sldId id="381" r:id="rId14"/>
    <p:sldId id="259" r:id="rId15"/>
    <p:sldId id="370" r:id="rId16"/>
    <p:sldId id="260" r:id="rId17"/>
    <p:sldId id="261" r:id="rId18"/>
    <p:sldId id="262" r:id="rId19"/>
    <p:sldId id="373" r:id="rId20"/>
    <p:sldId id="257" r:id="rId21"/>
    <p:sldId id="340" r:id="rId22"/>
    <p:sldId id="270" r:id="rId23"/>
    <p:sldId id="271" r:id="rId24"/>
    <p:sldId id="282" r:id="rId25"/>
    <p:sldId id="293" r:id="rId26"/>
    <p:sldId id="283" r:id="rId27"/>
    <p:sldId id="374" r:id="rId28"/>
    <p:sldId id="286" r:id="rId29"/>
    <p:sldId id="387" r:id="rId30"/>
    <p:sldId id="389" r:id="rId31"/>
    <p:sldId id="390" r:id="rId32"/>
    <p:sldId id="391" r:id="rId33"/>
    <p:sldId id="375" r:id="rId34"/>
    <p:sldId id="333" r:id="rId35"/>
    <p:sldId id="289" r:id="rId36"/>
    <p:sldId id="285" r:id="rId37"/>
    <p:sldId id="294" r:id="rId38"/>
    <p:sldId id="295" r:id="rId39"/>
    <p:sldId id="358" r:id="rId40"/>
    <p:sldId id="360" r:id="rId41"/>
    <p:sldId id="361" r:id="rId42"/>
    <p:sldId id="364" r:id="rId43"/>
    <p:sldId id="363" r:id="rId44"/>
    <p:sldId id="302" r:id="rId45"/>
    <p:sldId id="305" r:id="rId46"/>
    <p:sldId id="394" r:id="rId47"/>
    <p:sldId id="367" r:id="rId48"/>
    <p:sldId id="308" r:id="rId49"/>
    <p:sldId id="392" r:id="rId50"/>
    <p:sldId id="420" r:id="rId51"/>
    <p:sldId id="397" r:id="rId52"/>
    <p:sldId id="411" r:id="rId53"/>
    <p:sldId id="398" r:id="rId54"/>
    <p:sldId id="419" r:id="rId55"/>
    <p:sldId id="402" r:id="rId56"/>
    <p:sldId id="413" r:id="rId57"/>
    <p:sldId id="414" r:id="rId58"/>
    <p:sldId id="403" r:id="rId59"/>
    <p:sldId id="404" r:id="rId60"/>
    <p:sldId id="417" r:id="rId61"/>
    <p:sldId id="409" r:id="rId62"/>
    <p:sldId id="405" r:id="rId63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41" autoAdjust="0"/>
  </p:normalViewPr>
  <p:slideViewPr>
    <p:cSldViewPr>
      <p:cViewPr>
        <p:scale>
          <a:sx n="50" d="100"/>
          <a:sy n="50" d="100"/>
        </p:scale>
        <p:origin x="-882" y="-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263D1EB-38D4-4EAE-A551-87E87B73A12F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  <a:endParaRPr lang="hu-HU" noProof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1867DB7-F236-479C-84B2-E50EC5D8C0F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16387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DFA3D2-7765-4B21-BB23-C69F3EC0769D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hu-H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23555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173FE85-CE33-4EC7-9871-C82B9C22E860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0D82D-E055-4561-84EA-8212558F4F7B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E80C7-D3EA-41B0-93FA-3CB81C27947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F6DF6-A5AA-4023-993D-011DBA0B4CA0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B878E-65AC-44BD-9527-7B0AC65902E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49A95-B4F3-46EC-85C9-52B55A2466B2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0B392-B999-440B-8DCF-43B77EE0780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1737D-92FC-4C57-A68E-5213E02D3E71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86232-A756-476C-AF8B-E7382972D7A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93697-7B9F-422C-B6F5-6552269693F6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E97A6-83DF-47CD-8B3B-3861453379C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F6AA9-86ED-4AA9-BDBA-51FBEF46CCC0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798ED-5617-45FC-8D4B-BC223217D65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08B88-94CC-473A-8ECF-E7741FDFEE82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E0AA5-35D0-4428-A0E4-28076ED790B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5751-527C-4B0D-9AB8-0CCE065B8DA3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1808B-E4D6-415A-8C26-B768164136C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8D2E3-27CE-4215-AC3D-D88D5D590600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C6071-76D3-4CD6-A410-5A3EB5EF0EF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4DB18-5272-4D6A-9F38-0D20EEE57B89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DFEC8-FB36-442E-ABFC-7F09F3B29B0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96193-2184-4059-990E-CCC686192AE2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A210B-5F09-4469-80EE-6ED08D64DBE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1A79E0-E0CC-43CD-B035-A82E0DF96681}" type="datetimeFigureOut">
              <a:rPr lang="hu-HU"/>
              <a:pPr>
                <a:defRPr/>
              </a:pPr>
              <a:t>2014.06.30.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724BE29-1F80-40A5-AA4A-41B5E4C5BDB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4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8034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i="1" dirty="0" err="1" smtClean="0"/>
              <a:t>Kray</a:t>
            </a:r>
            <a:r>
              <a:rPr lang="hu-HU" i="1" dirty="0" smtClean="0"/>
              <a:t> </a:t>
            </a:r>
            <a:r>
              <a:rPr lang="hu-HU" i="1" dirty="0"/>
              <a:t>Zoltán</a:t>
            </a:r>
            <a:br>
              <a:rPr lang="hu-HU" i="1" dirty="0"/>
            </a:br>
            <a:r>
              <a:rPr lang="hu-HU" sz="4000" b="1" i="1" dirty="0" err="1" smtClean="0">
                <a:solidFill>
                  <a:schemeClr val="accent5">
                    <a:lumMod val="75000"/>
                  </a:schemeClr>
                </a:solidFill>
              </a:rPr>
              <a:t>Zoltán</a:t>
            </a:r>
            <a:r>
              <a:rPr lang="hu-HU" sz="4000" b="1" i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hu-HU" sz="4000" b="1" i="1" dirty="0" err="1" smtClean="0">
                <a:solidFill>
                  <a:schemeClr val="accent5">
                    <a:lumMod val="75000"/>
                  </a:schemeClr>
                </a:solidFill>
              </a:rPr>
              <a:t>Kray</a:t>
            </a:r>
            <a:endParaRPr lang="hu-HU" sz="40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dirty="0" smtClean="0"/>
              <a:t>(1914 – 2001 )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628775"/>
            <a:ext cx="7772400" cy="1971675"/>
          </a:xfrm>
        </p:spPr>
        <p:txBody>
          <a:bodyPr>
            <a:normAutofit/>
          </a:bodyPr>
          <a:lstStyle/>
          <a:p>
            <a:r>
              <a:rPr lang="hu-HU" sz="4000" i="1" smtClean="0"/>
              <a:t>Miskolc, amilyennek Kray Zolika láthatta</a:t>
            </a:r>
            <a:br>
              <a:rPr lang="hu-HU" sz="4000" i="1" smtClean="0"/>
            </a:br>
            <a:r>
              <a:rPr lang="hu-HU" sz="4000" b="1" smtClean="0">
                <a:solidFill>
                  <a:srgbClr val="376092"/>
                </a:solidFill>
              </a:rPr>
              <a:t>Miskolc as Zoltán Kray could see</a:t>
            </a:r>
            <a:r>
              <a:rPr lang="hu-HU" sz="4000" smtClean="0"/>
              <a:t> 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042988" y="3886200"/>
            <a:ext cx="7129462" cy="17526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hu-HU" sz="2600" smtClean="0">
                <a:solidFill>
                  <a:srgbClr val="898989"/>
                </a:solidFill>
              </a:rPr>
              <a:t>(A fényképeket Molitor Jenő készítette, </a:t>
            </a:r>
            <a:endParaRPr lang="hu-HU" sz="2600" smtClean="0">
              <a:solidFill>
                <a:srgbClr val="898989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hu-HU" sz="2600" smtClean="0">
                <a:solidFill>
                  <a:srgbClr val="898989"/>
                </a:solidFill>
              </a:rPr>
              <a:t>a képeslapokat</a:t>
            </a:r>
          </a:p>
          <a:p>
            <a:pPr>
              <a:lnSpc>
                <a:spcPct val="90000"/>
              </a:lnSpc>
            </a:pPr>
            <a:r>
              <a:rPr lang="hu-HU" sz="2600" smtClean="0">
                <a:solidFill>
                  <a:srgbClr val="898989"/>
                </a:solidFill>
                <a:latin typeface="Arial" charset="0"/>
              </a:rPr>
              <a:t>a </a:t>
            </a:r>
            <a:r>
              <a:rPr lang="hu-HU" sz="2600" smtClean="0">
                <a:solidFill>
                  <a:srgbClr val="898989"/>
                </a:solidFill>
              </a:rPr>
              <a:t>miskolci II. Rákóczi Ferenc Megyei és Városi Könyvtár bocsátotta rendelkezésünkre</a:t>
            </a:r>
            <a:r>
              <a:rPr lang="hu-HU" sz="2600" smtClean="0">
                <a:solidFill>
                  <a:srgbClr val="898989"/>
                </a:solidFill>
                <a:latin typeface="Arial" charset="0"/>
              </a:rPr>
              <a:t>.</a:t>
            </a:r>
            <a:r>
              <a:rPr lang="hu-HU" sz="2600" smtClean="0">
                <a:solidFill>
                  <a:srgbClr val="898989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Kép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7350" y="765175"/>
            <a:ext cx="8393113" cy="524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err="1" smtClean="0"/>
              <a:t>Kray</a:t>
            </a:r>
            <a:r>
              <a:rPr lang="hu-HU" dirty="0" smtClean="0"/>
              <a:t> </a:t>
            </a:r>
            <a:r>
              <a:rPr lang="hu-HU" dirty="0"/>
              <a:t>család a Vörösmarty </a:t>
            </a:r>
            <a:r>
              <a:rPr lang="hu-HU" dirty="0" smtClean="0"/>
              <a:t>Mihály utcában </a:t>
            </a:r>
            <a:r>
              <a:rPr lang="hu-HU" dirty="0"/>
              <a:t>lakott</a:t>
            </a:r>
          </a:p>
        </p:txBody>
      </p:sp>
      <p:sp>
        <p:nvSpPr>
          <p:cNvPr id="3" name="Téglalap 2"/>
          <p:cNvSpPr/>
          <p:nvPr/>
        </p:nvSpPr>
        <p:spPr>
          <a:xfrm>
            <a:off x="1187450" y="6021388"/>
            <a:ext cx="70764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The </a:t>
            </a:r>
            <a:r>
              <a:rPr lang="hu-HU" sz="28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Kray</a:t>
            </a:r>
            <a:r>
              <a:rPr lang="hu-H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hu-HU" sz="28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family</a:t>
            </a:r>
            <a:r>
              <a:rPr lang="hu-H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hu-HU" sz="28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lived</a:t>
            </a:r>
            <a:r>
              <a:rPr lang="hu-H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hu-HU" sz="2800" b="1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in</a:t>
            </a:r>
            <a:r>
              <a:rPr lang="hu-H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hu-HU" sz="2800" b="1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the</a:t>
            </a:r>
            <a:r>
              <a:rPr lang="hu-HU" sz="28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hu-H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Vörösmarty </a:t>
            </a:r>
            <a:r>
              <a:rPr lang="hu-HU" sz="28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street</a:t>
            </a:r>
            <a:endParaRPr lang="hu-HU" sz="28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18435" name="Tartalom helye 8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-1315" b="12381"/>
          <a:stretch>
            <a:fillRect/>
          </a:stretch>
        </p:blipFill>
        <p:spPr>
          <a:xfrm>
            <a:off x="903288" y="1557338"/>
            <a:ext cx="7559675" cy="42910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/>
              <a:t>A Vörösmarty Mihály </a:t>
            </a:r>
            <a:r>
              <a:rPr lang="hu-HU" dirty="0" smtClean="0"/>
              <a:t>utca az 1960-as évek végén</a:t>
            </a:r>
            <a:endParaRPr lang="hu-HU" dirty="0"/>
          </a:p>
        </p:txBody>
      </p:sp>
      <p:sp>
        <p:nvSpPr>
          <p:cNvPr id="3" name="Téglalap 2"/>
          <p:cNvSpPr/>
          <p:nvPr/>
        </p:nvSpPr>
        <p:spPr>
          <a:xfrm>
            <a:off x="468313" y="6054725"/>
            <a:ext cx="80645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Vörösmarty </a:t>
            </a:r>
            <a:r>
              <a:rPr lang="hu-HU" sz="3200" b="1" i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street</a:t>
            </a:r>
            <a:r>
              <a:rPr lang="hu-HU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hu-HU" sz="3200" b="1" i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in</a:t>
            </a:r>
            <a:r>
              <a:rPr lang="hu-HU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hu-HU" sz="3200" b="1" i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the</a:t>
            </a:r>
            <a:r>
              <a:rPr lang="hu-HU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end of </a:t>
            </a:r>
            <a:r>
              <a:rPr lang="hu-HU" sz="3200" b="1" i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the</a:t>
            </a:r>
            <a:r>
              <a:rPr lang="hu-HU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1960s</a:t>
            </a:r>
            <a:r>
              <a:rPr lang="hu-HU" sz="3200" dirty="0">
                <a:solidFill>
                  <a:schemeClr val="bg1"/>
                </a:solidFill>
                <a:latin typeface="+mn-lt"/>
              </a:rPr>
              <a:t>.</a:t>
            </a:r>
          </a:p>
        </p:txBody>
      </p:sp>
      <p:pic>
        <p:nvPicPr>
          <p:cNvPr id="19459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35150" y="1557338"/>
            <a:ext cx="5832475" cy="4140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Vörösmarty Mihály utca 49.</a:t>
            </a:r>
          </a:p>
        </p:txBody>
      </p:sp>
      <p:sp>
        <p:nvSpPr>
          <p:cNvPr id="3" name="Téglalap 2"/>
          <p:cNvSpPr/>
          <p:nvPr/>
        </p:nvSpPr>
        <p:spPr>
          <a:xfrm>
            <a:off x="755650" y="5661025"/>
            <a:ext cx="7993063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Vörösmarty </a:t>
            </a:r>
            <a:r>
              <a:rPr lang="hu-HU" sz="3200" b="1" i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street</a:t>
            </a:r>
            <a:r>
              <a:rPr lang="hu-HU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49</a:t>
            </a:r>
            <a:r>
              <a:rPr lang="hu-HU" sz="3200" dirty="0">
                <a:latin typeface="+mn-lt"/>
              </a:rPr>
              <a:t>.</a:t>
            </a:r>
          </a:p>
        </p:txBody>
      </p:sp>
      <p:pic>
        <p:nvPicPr>
          <p:cNvPr id="20483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87638" y="1196975"/>
            <a:ext cx="4516437" cy="42497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A Vörösmarty Mihály utca</a:t>
            </a:r>
          </a:p>
        </p:txBody>
      </p:sp>
      <p:sp>
        <p:nvSpPr>
          <p:cNvPr id="3" name="Téglalap 2"/>
          <p:cNvSpPr/>
          <p:nvPr/>
        </p:nvSpPr>
        <p:spPr>
          <a:xfrm>
            <a:off x="755650" y="5805488"/>
            <a:ext cx="813752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The Vörösmarty Mihály </a:t>
            </a:r>
            <a:r>
              <a:rPr lang="hu-HU" sz="3200" b="1" i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street</a:t>
            </a:r>
            <a:endParaRPr lang="hu-HU" sz="3200" b="1" i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21507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1225550"/>
            <a:ext cx="6272212" cy="4592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Tartalom helye 5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81113" y="1398588"/>
            <a:ext cx="6975475" cy="4983162"/>
          </a:xfrm>
        </p:spPr>
      </p:pic>
      <p:sp>
        <p:nvSpPr>
          <p:cNvPr id="2253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A Vörösmarty Mihály utca 55-57.</a:t>
            </a:r>
          </a:p>
        </p:txBody>
      </p:sp>
      <p:sp>
        <p:nvSpPr>
          <p:cNvPr id="3" name="Téglalap 2"/>
          <p:cNvSpPr/>
          <p:nvPr/>
        </p:nvSpPr>
        <p:spPr>
          <a:xfrm>
            <a:off x="611188" y="1412875"/>
            <a:ext cx="2954337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Vörösmarty </a:t>
            </a:r>
            <a:r>
              <a:rPr lang="hu-HU" sz="3200" b="1" i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street</a:t>
            </a:r>
            <a:r>
              <a:rPr lang="hu-HU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55-57</a:t>
            </a:r>
            <a:r>
              <a:rPr lang="hu-HU" sz="3200" dirty="0">
                <a:latin typeface="+mn-l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435975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/>
              <a:t>Városképek a múlt </a:t>
            </a:r>
            <a:r>
              <a:rPr lang="hu-HU" dirty="0" smtClean="0"/>
              <a:t>századból</a:t>
            </a:r>
            <a:br>
              <a:rPr lang="hu-HU" dirty="0" smtClean="0"/>
            </a:br>
            <a:r>
              <a:rPr lang="hu-HU" sz="3600" b="1" i="1" dirty="0" err="1">
                <a:solidFill>
                  <a:schemeClr val="accent1">
                    <a:lumMod val="75000"/>
                  </a:schemeClr>
                </a:solidFill>
              </a:rPr>
              <a:t>Photos</a:t>
            </a:r>
            <a:r>
              <a:rPr lang="hu-HU" sz="3600" b="1" i="1" dirty="0">
                <a:solidFill>
                  <a:schemeClr val="accent1">
                    <a:lumMod val="75000"/>
                  </a:schemeClr>
                </a:solidFill>
              </a:rPr>
              <a:t> of </a:t>
            </a:r>
            <a:r>
              <a:rPr lang="hu-HU" sz="3600" b="1" i="1" dirty="0" err="1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hu-HU" sz="3600" b="1" i="1" dirty="0">
                <a:solidFill>
                  <a:schemeClr val="accent1">
                    <a:lumMod val="75000"/>
                  </a:schemeClr>
                </a:solidFill>
              </a:rPr>
              <a:t> city </a:t>
            </a:r>
            <a:r>
              <a:rPr lang="hu-HU" sz="3600" b="1" i="1" dirty="0" err="1">
                <a:solidFill>
                  <a:schemeClr val="accent1">
                    <a:lumMod val="75000"/>
                  </a:schemeClr>
                </a:solidFill>
              </a:rPr>
              <a:t>from</a:t>
            </a:r>
            <a:r>
              <a:rPr lang="hu-HU" sz="36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hu-HU" sz="36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accent1">
                    <a:lumMod val="75000"/>
                  </a:schemeClr>
                </a:solidFill>
              </a:rPr>
              <a:t>last</a:t>
            </a:r>
            <a:r>
              <a:rPr lang="hu-HU" sz="36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accent1">
                    <a:lumMod val="75000"/>
                  </a:schemeClr>
                </a:solidFill>
              </a:rPr>
              <a:t>century</a:t>
            </a:r>
            <a:endParaRPr lang="hu-HU" sz="3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4578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6252" t="6680" r="5557" b="10925"/>
          <a:stretch>
            <a:fillRect/>
          </a:stretch>
        </p:blipFill>
        <p:spPr>
          <a:xfrm>
            <a:off x="755650" y="1557338"/>
            <a:ext cx="7943850" cy="4824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Tartalom helye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4213" y="1628775"/>
            <a:ext cx="7708900" cy="4525963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5843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4000" dirty="0" smtClean="0"/>
              <a:t>Belvárosi</a:t>
            </a:r>
            <a:r>
              <a:rPr lang="hu-HU" dirty="0" smtClean="0"/>
              <a:t> látkép</a:t>
            </a:r>
            <a:br>
              <a:rPr lang="hu-HU" dirty="0" smtClean="0"/>
            </a:b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Downtown</a:t>
            </a:r>
            <a:endParaRPr lang="hu-HU" sz="3600" dirty="0"/>
          </a:p>
        </p:txBody>
      </p:sp>
      <p:sp>
        <p:nvSpPr>
          <p:cNvPr id="5" name="Téglalap 4"/>
          <p:cNvSpPr/>
          <p:nvPr/>
        </p:nvSpPr>
        <p:spPr>
          <a:xfrm>
            <a:off x="855663" y="4514850"/>
            <a:ext cx="1901825" cy="1200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dirty="0">
                <a:solidFill>
                  <a:prstClr val="black"/>
                </a:solidFill>
                <a:latin typeface="+mn-lt"/>
                <a:ea typeface="+mj-ea"/>
                <a:cs typeface="+mj-cs"/>
              </a:rPr>
              <a:t> </a:t>
            </a:r>
            <a:r>
              <a:rPr lang="hu-HU" sz="2800" dirty="0">
                <a:solidFill>
                  <a:srgbClr val="FF0000"/>
                </a:solidFill>
                <a:latin typeface="+mn-lt"/>
                <a:ea typeface="+mj-ea"/>
                <a:cs typeface="+mj-cs"/>
              </a:rPr>
              <a:t>Hunfalvy</a:t>
            </a:r>
            <a:r>
              <a:rPr lang="hu-HU" sz="1300" dirty="0">
                <a:solidFill>
                  <a:prstClr val="black"/>
                </a:solidFill>
                <a:latin typeface="+mn-lt"/>
                <a:ea typeface="+mj-ea"/>
                <a:cs typeface="+mj-cs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800" dirty="0">
                <a:solidFill>
                  <a:srgbClr val="FF0000"/>
                </a:solidFill>
                <a:latin typeface="+mn-lt"/>
                <a:ea typeface="+mj-ea"/>
                <a:cs typeface="+mj-cs"/>
              </a:rPr>
              <a:t>Főreáliskola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</a:t>
            </a:r>
            <a:r>
              <a:rPr lang="hu-HU" dirty="0" err="1" smtClean="0"/>
              <a:t>Palóczy</a:t>
            </a:r>
            <a:r>
              <a:rPr lang="hu-HU" dirty="0" smtClean="0"/>
              <a:t> </a:t>
            </a:r>
            <a:r>
              <a:rPr lang="hu-HU" sz="4000" dirty="0" smtClean="0"/>
              <a:t>utcai</a:t>
            </a:r>
            <a:r>
              <a:rPr lang="hu-HU" dirty="0" smtClean="0"/>
              <a:t> zsinagóga</a:t>
            </a:r>
            <a:br>
              <a:rPr lang="hu-HU" dirty="0" smtClean="0"/>
            </a:b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synagogue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Palóczy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street</a:t>
            </a:r>
            <a:endParaRPr lang="hu-HU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662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79475" y="1484313"/>
            <a:ext cx="7796213" cy="50228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200" dirty="0" smtClean="0"/>
              <a:t>A Fráter György Királyi Katolikus Főgimnázium</a:t>
            </a:r>
            <a:br>
              <a:rPr lang="hu-HU" sz="3200" dirty="0" smtClean="0"/>
            </a:b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Fráter György Royal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Catholic</a:t>
            </a: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Secondary</a:t>
            </a:r>
            <a:r>
              <a:rPr lang="hu-HU" sz="32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br>
              <a:rPr lang="hu-HU" sz="32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hu-HU" sz="32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Grammar</a:t>
            </a:r>
            <a:r>
              <a:rPr lang="hu-HU" sz="32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endParaRPr lang="hu-HU" sz="32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7650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31913" y="1658938"/>
            <a:ext cx="7048500" cy="4794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Széchenyi utca, háttérben a színház</a:t>
            </a:r>
            <a:br>
              <a:rPr lang="hu-HU" dirty="0" smtClean="0"/>
            </a:br>
            <a:r>
              <a:rPr lang="hu-HU" sz="40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Széchenyi </a:t>
            </a:r>
            <a:r>
              <a:rPr lang="hu-HU" sz="40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street</a:t>
            </a:r>
            <a:r>
              <a:rPr lang="hu-HU" sz="40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40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1922.</a:t>
            </a:r>
          </a:p>
        </p:txBody>
      </p:sp>
      <p:pic>
        <p:nvPicPr>
          <p:cNvPr id="2867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638" t="8635" r="5176" b="2405"/>
          <a:stretch>
            <a:fillRect/>
          </a:stretch>
        </p:blipFill>
        <p:spPr>
          <a:xfrm>
            <a:off x="539750" y="1535113"/>
            <a:ext cx="8208963" cy="51403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Széchenyi utca 1922-ben</a:t>
            </a:r>
            <a:br>
              <a:rPr lang="hu-HU" dirty="0" smtClean="0"/>
            </a:b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Széchenyi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street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1922.</a:t>
            </a:r>
          </a:p>
        </p:txBody>
      </p:sp>
      <p:pic>
        <p:nvPicPr>
          <p:cNvPr id="29698" name="Tartalom helye 7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2988" y="1557338"/>
            <a:ext cx="7200900" cy="5006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4446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Széchenyi utca 1932-ben</a:t>
            </a:r>
            <a:br>
              <a:rPr lang="hu-HU" dirty="0" smtClean="0"/>
            </a:b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Széchenyi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street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1932.</a:t>
            </a:r>
            <a: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hu-HU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722" name="Tartalom helye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58838" y="1484313"/>
            <a:ext cx="7889875" cy="5054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Búza tér</a:t>
            </a:r>
            <a:br>
              <a:rPr lang="hu-HU" dirty="0" smtClean="0"/>
            </a:b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Wheat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Square</a:t>
            </a:r>
            <a: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hu-HU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1746" name="Tartalom helye 7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550" y="1557338"/>
            <a:ext cx="7416800" cy="49228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Szemere utca</a:t>
            </a:r>
            <a:br>
              <a:rPr lang="hu-HU" dirty="0" smtClean="0"/>
            </a:b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Szemere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street</a:t>
            </a:r>
            <a:endParaRPr lang="hu-HU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2770" name="Tartalom helye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03350" y="1557338"/>
            <a:ext cx="7056438" cy="4810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Kilátás a Szinva hídjáról</a:t>
            </a:r>
            <a:br>
              <a:rPr lang="hu-HU" dirty="0" smtClean="0"/>
            </a:b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View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form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bridge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Szinva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creek</a:t>
            </a:r>
            <a:endParaRPr lang="hu-HU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3794" name="Tartalom helye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06513" y="1484313"/>
            <a:ext cx="7153275" cy="52117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rcRect r="1326" b="12599"/>
          <a:stretch>
            <a:fillRect/>
          </a:stretch>
        </p:blipFill>
        <p:spPr>
          <a:xfrm>
            <a:off x="4859338" y="247650"/>
            <a:ext cx="3767137" cy="4552950"/>
          </a:xfrm>
        </p:spPr>
      </p:pic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95288" y="260350"/>
            <a:ext cx="4030662" cy="865188"/>
          </a:xfrm>
        </p:spPr>
        <p:txBody>
          <a:bodyPr rtlCol="0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dirty="0" smtClean="0"/>
              <a:t>Az avasi kilátó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dirty="0">
                <a:solidFill>
                  <a:schemeClr val="accent1">
                    <a:lumMod val="75000"/>
                  </a:schemeClr>
                </a:solidFill>
              </a:rPr>
              <a:t>The </a:t>
            </a:r>
            <a:r>
              <a:rPr lang="hu-HU" dirty="0" err="1">
                <a:solidFill>
                  <a:schemeClr val="accent1">
                    <a:lumMod val="75000"/>
                  </a:schemeClr>
                </a:solidFill>
              </a:rPr>
              <a:t>lookout</a:t>
            </a:r>
            <a:r>
              <a:rPr lang="hu-H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dirty="0" err="1">
                <a:solidFill>
                  <a:schemeClr val="accent1">
                    <a:lumMod val="75000"/>
                  </a:schemeClr>
                </a:solidFill>
              </a:rPr>
              <a:t>tower</a:t>
            </a:r>
            <a:r>
              <a:rPr lang="hu-HU" dirty="0">
                <a:solidFill>
                  <a:schemeClr val="accent1">
                    <a:lumMod val="75000"/>
                  </a:schemeClr>
                </a:solidFill>
              </a:rPr>
              <a:t> of </a:t>
            </a:r>
            <a:r>
              <a:rPr lang="hu-HU" dirty="0" err="1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hu-HU" dirty="0">
                <a:solidFill>
                  <a:schemeClr val="accent1">
                    <a:lumMod val="75000"/>
                  </a:schemeClr>
                </a:solidFill>
              </a:rPr>
              <a:t> Avas </a:t>
            </a:r>
            <a:r>
              <a:rPr lang="hu-HU" dirty="0" err="1">
                <a:solidFill>
                  <a:schemeClr val="accent1">
                    <a:lumMod val="75000"/>
                  </a:schemeClr>
                </a:solidFill>
              </a:rPr>
              <a:t>hill</a:t>
            </a:r>
            <a:endParaRPr lang="hu-H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4819" name="Tartalom helye 6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55650" y="1268413"/>
            <a:ext cx="3384550" cy="5394325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 rot="10800000" flipV="1">
            <a:off x="5076825" y="4941888"/>
            <a:ext cx="3825875" cy="1582737"/>
          </a:xfrm>
        </p:spPr>
        <p:txBody>
          <a:bodyPr rtlCol="0"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dirty="0" smtClean="0"/>
              <a:t>A </a:t>
            </a:r>
            <a:r>
              <a:rPr lang="hu-HU" dirty="0"/>
              <a:t>hámori </a:t>
            </a:r>
            <a:r>
              <a:rPr lang="hu-HU" dirty="0" smtClean="0"/>
              <a:t>völgy </a:t>
            </a:r>
            <a:r>
              <a:rPr lang="hu-HU" dirty="0" err="1" smtClean="0"/>
              <a:t>jegenyesora</a:t>
            </a:r>
            <a:r>
              <a:rPr lang="hu-HU" dirty="0" err="1" smtClean="0">
                <a:solidFill>
                  <a:schemeClr val="bg1"/>
                </a:solidFill>
              </a:rPr>
              <a:t>lgy</a:t>
            </a:r>
            <a:r>
              <a:rPr lang="hu-HU" dirty="0" smtClean="0">
                <a:solidFill>
                  <a:schemeClr val="bg1"/>
                </a:solidFill>
              </a:rPr>
              <a:t> </a:t>
            </a:r>
            <a:r>
              <a:rPr lang="hu-HU" sz="1000" dirty="0" smtClean="0">
                <a:solidFill>
                  <a:schemeClr val="bg1"/>
                </a:solidFill>
              </a:rPr>
              <a:t>jegenyesora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dirty="0">
                <a:solidFill>
                  <a:schemeClr val="accent1">
                    <a:lumMod val="75000"/>
                  </a:schemeClr>
                </a:solidFill>
              </a:rPr>
              <a:t>The line of </a:t>
            </a:r>
            <a:r>
              <a:rPr lang="hu-HU" dirty="0" err="1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hu-H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dirty="0" err="1">
                <a:solidFill>
                  <a:schemeClr val="accent1">
                    <a:lumMod val="75000"/>
                  </a:schemeClr>
                </a:solidFill>
              </a:rPr>
              <a:t>Lombardy</a:t>
            </a:r>
            <a:r>
              <a:rPr lang="hu-H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dirty="0" err="1">
                <a:solidFill>
                  <a:schemeClr val="accent1">
                    <a:lumMod val="75000"/>
                  </a:schemeClr>
                </a:solidFill>
              </a:rPr>
              <a:t>Poplar</a:t>
            </a:r>
            <a:r>
              <a:rPr lang="hu-H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dirty="0" err="1">
                <a:solidFill>
                  <a:schemeClr val="accent1">
                    <a:lumMod val="75000"/>
                  </a:schemeClr>
                </a:solidFill>
              </a:rPr>
              <a:t>trees</a:t>
            </a:r>
            <a:r>
              <a:rPr lang="hu-H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dirty="0" err="1">
                <a:solidFill>
                  <a:schemeClr val="accent1">
                    <a:lumMod val="75000"/>
                  </a:schemeClr>
                </a:solidFill>
              </a:rPr>
              <a:t>in</a:t>
            </a:r>
            <a:r>
              <a:rPr lang="hu-H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dirty="0" err="1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hu-HU" dirty="0">
                <a:solidFill>
                  <a:schemeClr val="accent1">
                    <a:lumMod val="75000"/>
                  </a:schemeClr>
                </a:solidFill>
              </a:rPr>
              <a:t> Hámori </a:t>
            </a:r>
            <a:r>
              <a:rPr lang="hu-HU" dirty="0" err="1">
                <a:solidFill>
                  <a:schemeClr val="accent1">
                    <a:lumMod val="75000"/>
                  </a:schemeClr>
                </a:solidFill>
              </a:rPr>
              <a:t>valley</a:t>
            </a:r>
            <a:endParaRPr lang="hu-H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1413" y="908050"/>
            <a:ext cx="4176712" cy="5722938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/>
              <a:t>A miskolci M. </a:t>
            </a:r>
            <a:r>
              <a:rPr lang="hu-HU" dirty="0" err="1"/>
              <a:t>Kir</a:t>
            </a:r>
            <a:r>
              <a:rPr lang="hu-HU" dirty="0"/>
              <a:t>. Állami </a:t>
            </a:r>
            <a:r>
              <a:rPr lang="hu-HU" dirty="0" smtClean="0"/>
              <a:t>Főreáliskola</a:t>
            </a:r>
            <a:br>
              <a:rPr lang="hu-HU" dirty="0" smtClean="0"/>
            </a:b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Royal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Hungarian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Science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3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Miskolc</a:t>
            </a:r>
            <a:endParaRPr lang="hu-HU" sz="36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507412" cy="14414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leendő iskola épülete 1917 előttről</a:t>
            </a:r>
            <a:br>
              <a:rPr lang="hu-HU" dirty="0" smtClean="0"/>
            </a:b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building of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new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before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1917</a:t>
            </a:r>
            <a:r>
              <a:rPr lang="hu-HU" sz="4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.</a:t>
            </a:r>
          </a:p>
        </p:txBody>
      </p:sp>
      <p:pic>
        <p:nvPicPr>
          <p:cNvPr id="36866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3590" t="2074" r="1579" b="15691"/>
          <a:stretch>
            <a:fillRect/>
          </a:stretch>
        </p:blipFill>
        <p:spPr>
          <a:xfrm>
            <a:off x="468313" y="1412875"/>
            <a:ext cx="7935912" cy="51625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12954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Az iskola épülete</a:t>
            </a:r>
            <a:br>
              <a:rPr lang="hu-HU" dirty="0" smtClean="0"/>
            </a:b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building of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pic>
        <p:nvPicPr>
          <p:cNvPr id="37890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554" t="11449" r="5235" b="7401"/>
          <a:stretch>
            <a:fillRect/>
          </a:stretch>
        </p:blipFill>
        <p:spPr>
          <a:xfrm>
            <a:off x="536575" y="1268413"/>
            <a:ext cx="8283575" cy="53228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200" dirty="0" smtClean="0"/>
              <a:t>Az iskolaépület udvara a 20. század végén</a:t>
            </a:r>
            <a:br>
              <a:rPr lang="hu-HU" sz="3200" dirty="0" smtClean="0"/>
            </a:b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court</a:t>
            </a: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end of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20th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century</a:t>
            </a:r>
            <a:endParaRPr lang="hu-HU" sz="32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891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1700213"/>
            <a:ext cx="6780213" cy="4826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601913" cy="387508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200" b="1" dirty="0" smtClean="0"/>
              <a:t>Az iskolaépület alaprajza</a:t>
            </a:r>
            <a:br>
              <a:rPr lang="hu-HU" sz="3200" b="1" dirty="0" smtClean="0"/>
            </a:br>
            <a:r>
              <a:rPr lang="hu-HU" sz="3200" b="1" dirty="0" smtClean="0"/>
              <a:t/>
            </a:r>
            <a:br>
              <a:rPr lang="hu-HU" sz="3200" b="1" dirty="0" smtClean="0"/>
            </a:b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layout</a:t>
            </a: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3200" b="1" dirty="0" smtClean="0"/>
              <a:t/>
            </a:r>
            <a:br>
              <a:rPr lang="hu-HU" sz="3200" b="1" dirty="0" smtClean="0"/>
            </a:br>
            <a:endParaRPr lang="hu-HU" sz="3200" b="1" dirty="0"/>
          </a:p>
        </p:txBody>
      </p:sp>
      <p:pic>
        <p:nvPicPr>
          <p:cNvPr id="39938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492500" y="96838"/>
            <a:ext cx="4754563" cy="6475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388" y="260350"/>
            <a:ext cx="3394075" cy="61928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Hunfalvy János</a:t>
            </a:r>
            <a:r>
              <a:rPr lang="hu-HU" dirty="0"/>
              <a:t>, 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1922-től</a:t>
            </a:r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az </a:t>
            </a:r>
            <a:r>
              <a:rPr lang="hu-HU" dirty="0"/>
              <a:t>iskola </a:t>
            </a:r>
            <a:r>
              <a:rPr lang="hu-HU" dirty="0" smtClean="0"/>
              <a:t>névadója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János Hunfalvy,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was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named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after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him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from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1922.</a:t>
            </a:r>
          </a:p>
        </p:txBody>
      </p:sp>
      <p:pic>
        <p:nvPicPr>
          <p:cNvPr id="40962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708400" y="404813"/>
            <a:ext cx="4535488" cy="62722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388" y="274638"/>
            <a:ext cx="8785225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miskolci főreáliskola első tablója</a:t>
            </a:r>
            <a:br>
              <a:rPr lang="hu-HU" dirty="0" smtClean="0"/>
            </a:b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pageant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Science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Miskolc</a:t>
            </a:r>
          </a:p>
        </p:txBody>
      </p:sp>
      <p:pic>
        <p:nvPicPr>
          <p:cNvPr id="41986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76375" y="1633538"/>
            <a:ext cx="6480175" cy="48926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650" y="47625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Tabló 1922-ből</a:t>
            </a:r>
            <a:br>
              <a:rPr lang="hu-HU" dirty="0" smtClean="0"/>
            </a:b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Pageant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from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1922.</a:t>
            </a:r>
            <a: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hu-HU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3010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55" t="4713" r="1518" b="4033"/>
          <a:stretch>
            <a:fillRect/>
          </a:stretch>
        </p:blipFill>
        <p:spPr>
          <a:xfrm>
            <a:off x="1476375" y="1619250"/>
            <a:ext cx="6911975" cy="48164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Ötödikesek 1926- 27-ben</a:t>
            </a:r>
            <a:br>
              <a:rPr lang="hu-HU" dirty="0" smtClean="0"/>
            </a:b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5th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year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students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1926-27</a:t>
            </a:r>
            <a: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hu-HU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403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213" t="15201"/>
          <a:stretch>
            <a:fillRect/>
          </a:stretch>
        </p:blipFill>
        <p:spPr>
          <a:xfrm>
            <a:off x="1403350" y="1484313"/>
            <a:ext cx="6769100" cy="50577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err="1"/>
              <a:t>Hunfalvys</a:t>
            </a:r>
            <a:r>
              <a:rPr lang="hu-HU" dirty="0"/>
              <a:t> </a:t>
            </a:r>
            <a:r>
              <a:rPr lang="hu-HU" dirty="0" smtClean="0"/>
              <a:t>kisdiákok diáksapkában</a:t>
            </a:r>
            <a:br>
              <a:rPr lang="hu-HU" dirty="0" smtClean="0"/>
            </a:b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Students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Hunfalvy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wearing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students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’ hat</a:t>
            </a:r>
          </a:p>
        </p:txBody>
      </p:sp>
      <p:pic>
        <p:nvPicPr>
          <p:cNvPr id="45058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550" y="1989138"/>
            <a:ext cx="3157538" cy="4510087"/>
          </a:xfrm>
        </p:spPr>
      </p:pic>
      <p:pic>
        <p:nvPicPr>
          <p:cNvPr id="45059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-488" t="10439"/>
          <a:stretch>
            <a:fillRect/>
          </a:stretch>
        </p:blipFill>
        <p:spPr>
          <a:xfrm>
            <a:off x="4716463" y="1916113"/>
            <a:ext cx="3948112" cy="46085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274638"/>
            <a:ext cx="3995738" cy="58912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err="1" smtClean="0"/>
              <a:t>Galgói</a:t>
            </a:r>
            <a:r>
              <a:rPr lang="hu-HU" dirty="0" smtClean="0"/>
              <a:t> Rácz Viktor</a:t>
            </a:r>
            <a:br>
              <a:rPr lang="hu-HU" dirty="0" smtClean="0"/>
            </a:br>
            <a:r>
              <a:rPr lang="hu-HU" dirty="0" smtClean="0"/>
              <a:t> </a:t>
            </a:r>
            <a:r>
              <a:rPr lang="hu-HU" sz="2700" i="1" dirty="0" smtClean="0"/>
              <a:t>a M. </a:t>
            </a:r>
            <a:r>
              <a:rPr lang="hu-HU" sz="2700" i="1" dirty="0" err="1" smtClean="0"/>
              <a:t>Kir</a:t>
            </a:r>
            <a:r>
              <a:rPr lang="hu-HU" sz="2700" i="1" dirty="0" smtClean="0"/>
              <a:t>.  Hunfalvy János Főreáliskola igazgatója 1921 és 1934 között</a:t>
            </a:r>
            <a:br>
              <a:rPr lang="hu-HU" sz="2700" i="1" dirty="0" smtClean="0"/>
            </a:br>
            <a:r>
              <a:rPr lang="hu-HU" sz="2700" i="1" dirty="0" smtClean="0"/>
              <a:t/>
            </a:r>
            <a:br>
              <a:rPr lang="hu-HU" sz="2700" i="1" dirty="0" smtClean="0"/>
            </a:b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Viktor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Galgói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Rácz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headmaster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Hunfalvy János Science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between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1921 and 1934</a:t>
            </a:r>
            <a:r>
              <a:rPr lang="hu-H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hu-H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hu-HU" sz="24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6082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48113" y="115888"/>
            <a:ext cx="4581525" cy="62658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70338" cy="560228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Lukács Béla</a:t>
            </a:r>
            <a:br>
              <a:rPr lang="hu-HU" dirty="0" smtClean="0"/>
            </a:br>
            <a:r>
              <a:rPr lang="hu-HU" sz="2800" i="1" dirty="0" smtClean="0"/>
              <a:t>1929-től osztályfőnöke </a:t>
            </a:r>
            <a:r>
              <a:rPr lang="hu-HU" sz="2800" i="1" dirty="0" err="1" smtClean="0"/>
              <a:t>Kray</a:t>
            </a:r>
            <a:r>
              <a:rPr lang="hu-HU" sz="2800" i="1" dirty="0" smtClean="0"/>
              <a:t> Zoltánnak.</a:t>
            </a:r>
            <a:br>
              <a:rPr lang="hu-HU" sz="2800" i="1" dirty="0" smtClean="0"/>
            </a:br>
            <a:r>
              <a:rPr lang="hu-HU" sz="2800" i="1" dirty="0" smtClean="0"/>
              <a:t>Mennyiségtant tanított</a:t>
            </a:r>
            <a:br>
              <a:rPr lang="hu-HU" sz="2800" i="1" dirty="0" smtClean="0"/>
            </a:br>
            <a:r>
              <a:rPr lang="hu-HU" sz="2200" i="1" dirty="0"/>
              <a:t/>
            </a:r>
            <a:br>
              <a:rPr lang="hu-HU" sz="2200" i="1" dirty="0"/>
            </a:b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Béla Lukács</a:t>
            </a:r>
            <a:r>
              <a:rPr lang="hu-HU" sz="2400" dirty="0"/>
              <a:t>, </a:t>
            </a:r>
            <a:r>
              <a:rPr lang="hu-HU" sz="2400" dirty="0" smtClean="0"/>
              <a:t/>
            </a:r>
            <a:br>
              <a:rPr lang="hu-HU" sz="2400" dirty="0" smtClean="0"/>
            </a:br>
            <a:r>
              <a:rPr lang="hu-HU" sz="28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formteacher</a:t>
            </a:r>
            <a:r>
              <a:rPr lang="hu-HU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Zoltán </a:t>
            </a:r>
            <a:r>
              <a:rPr lang="hu-HU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Kray</a:t>
            </a:r>
            <a:r>
              <a:rPr lang="hu-HU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from</a:t>
            </a:r>
            <a:r>
              <a:rPr lang="hu-HU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1929. He </a:t>
            </a:r>
            <a:r>
              <a:rPr lang="hu-HU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taught</a:t>
            </a:r>
            <a:r>
              <a:rPr lang="hu-HU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mathematics</a:t>
            </a:r>
            <a:endParaRPr lang="hu-HU" sz="2800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7106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25975" y="404813"/>
            <a:ext cx="4171950" cy="56165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02138" cy="581818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err="1" smtClean="0"/>
              <a:t>Kósch</a:t>
            </a:r>
            <a:r>
              <a:rPr lang="hu-HU" dirty="0" smtClean="0"/>
              <a:t> János</a:t>
            </a:r>
            <a:br>
              <a:rPr lang="hu-HU" dirty="0" smtClean="0"/>
            </a:br>
            <a:r>
              <a:rPr lang="hu-HU" sz="3100" i="1" dirty="0" smtClean="0"/>
              <a:t>1926 – 28-ban a mennyiségtant és a rajzoló geometriát tanította</a:t>
            </a:r>
            <a:br>
              <a:rPr lang="hu-HU" sz="3100" i="1" dirty="0" smtClean="0"/>
            </a:br>
            <a:r>
              <a:rPr lang="hu-HU" sz="3100" i="1" dirty="0"/>
              <a:t/>
            </a:r>
            <a:br>
              <a:rPr lang="hu-HU" sz="3100" i="1" dirty="0"/>
            </a:b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János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Kósch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dirty="0" smtClean="0"/>
              <a:t/>
            </a:r>
            <a:br>
              <a:rPr lang="hu-HU" sz="3200" dirty="0" smtClean="0"/>
            </a:br>
            <a:r>
              <a:rPr lang="hu-HU" sz="3200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32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1926-28 he </a:t>
            </a:r>
            <a:r>
              <a:rPr lang="hu-HU" sz="32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taught</a:t>
            </a:r>
            <a:r>
              <a:rPr lang="hu-HU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mathematics</a:t>
            </a:r>
            <a:r>
              <a:rPr lang="hu-HU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and </a:t>
            </a:r>
            <a:r>
              <a:rPr lang="hu-HU" sz="32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descriptive</a:t>
            </a:r>
            <a:r>
              <a:rPr lang="hu-HU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geometry</a:t>
            </a:r>
            <a:endParaRPr lang="hu-HU" sz="3100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8130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467225" y="404813"/>
            <a:ext cx="4175125" cy="58943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400" dirty="0"/>
              <a:t>A tanári kar </a:t>
            </a:r>
            <a:r>
              <a:rPr lang="hu-HU" sz="2400" dirty="0" err="1" smtClean="0"/>
              <a:t>Kray</a:t>
            </a:r>
            <a:r>
              <a:rPr lang="hu-HU" sz="2400" dirty="0" smtClean="0"/>
              <a:t> </a:t>
            </a:r>
            <a:r>
              <a:rPr lang="hu-HU" sz="2400" dirty="0"/>
              <a:t>Zoltán </a:t>
            </a:r>
            <a:r>
              <a:rPr lang="hu-HU" sz="2400" dirty="0" smtClean="0"/>
              <a:t>ötödikes korában (1929 – 30. tanév)</a:t>
            </a:r>
            <a:br>
              <a:rPr lang="hu-HU" sz="2400" dirty="0" smtClean="0"/>
            </a:b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teachers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’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staff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when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Zoltán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Kray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was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 5th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year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student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(1929-30)</a:t>
            </a:r>
          </a:p>
        </p:txBody>
      </p:sp>
      <p:pic>
        <p:nvPicPr>
          <p:cNvPr id="49154" name="Tartalom helye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68350" y="1600200"/>
            <a:ext cx="760730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43438" y="404813"/>
            <a:ext cx="4043362" cy="576103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err="1" smtClean="0"/>
              <a:t>Borosnyay</a:t>
            </a:r>
            <a:r>
              <a:rPr lang="hu-HU" dirty="0" smtClean="0"/>
              <a:t> Károly</a:t>
            </a:r>
            <a:br>
              <a:rPr lang="hu-HU" dirty="0" smtClean="0"/>
            </a:br>
            <a:r>
              <a:rPr lang="hu-HU" sz="3100" i="1" dirty="0" smtClean="0"/>
              <a:t>földrajz – történelem szakos tanár</a:t>
            </a:r>
            <a:br>
              <a:rPr lang="hu-HU" sz="3100" i="1" dirty="0" smtClean="0"/>
            </a:br>
            <a:r>
              <a:rPr lang="hu-HU" sz="3100" i="1" dirty="0" smtClean="0"/>
              <a:t>(</a:t>
            </a:r>
            <a:r>
              <a:rPr lang="hu-HU" sz="3100" i="1" dirty="0" err="1" smtClean="0"/>
              <a:t>Kray</a:t>
            </a:r>
            <a:r>
              <a:rPr lang="hu-HU" sz="3100" i="1" dirty="0" smtClean="0"/>
              <a:t> Zoltánt 1929-től tanította)</a:t>
            </a:r>
            <a:br>
              <a:rPr lang="hu-HU" sz="3100" i="1" dirty="0" smtClean="0"/>
            </a:b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Károly </a:t>
            </a:r>
            <a:r>
              <a:rPr lang="hu-HU" sz="32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Borosnyay</a:t>
            </a:r>
            <a:r>
              <a:rPr lang="hu-HU" sz="32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geometry-history</a:t>
            </a:r>
            <a:r>
              <a:rPr lang="hu-HU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teacher</a:t>
            </a:r>
            <a:r>
              <a:rPr lang="hu-HU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(He </a:t>
            </a:r>
            <a:r>
              <a:rPr lang="hu-HU" sz="32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taught</a:t>
            </a:r>
            <a:r>
              <a:rPr lang="hu-HU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Zoltán </a:t>
            </a:r>
            <a:r>
              <a:rPr lang="hu-HU" sz="32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Kray</a:t>
            </a:r>
            <a:r>
              <a:rPr lang="hu-HU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2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from</a:t>
            </a:r>
            <a:r>
              <a:rPr lang="hu-HU" sz="32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1929)</a:t>
            </a:r>
            <a:endParaRPr lang="hu-HU" sz="3100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0178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188913"/>
            <a:ext cx="4176712" cy="6342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9875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4000" dirty="0" err="1" smtClean="0"/>
              <a:t>Borosnyay</a:t>
            </a:r>
            <a:r>
              <a:rPr lang="hu-HU" sz="4000" dirty="0" smtClean="0"/>
              <a:t> tanár úr noteszének egy lapja osztályzatokkal</a:t>
            </a:r>
            <a:br>
              <a:rPr lang="hu-HU" sz="4000" dirty="0" smtClean="0"/>
            </a:b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One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page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notebook of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teacher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Borosnyay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with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1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marks</a:t>
            </a:r>
            <a:r>
              <a:rPr lang="hu-HU" sz="3100" b="1" i="1" dirty="0" smtClean="0"/>
              <a:t/>
            </a:r>
            <a:br>
              <a:rPr lang="hu-HU" sz="3100" b="1" i="1" dirty="0" smtClean="0"/>
            </a:br>
            <a:endParaRPr lang="hu-HU" sz="3100" b="1" i="1" dirty="0"/>
          </a:p>
        </p:txBody>
      </p:sp>
      <p:pic>
        <p:nvPicPr>
          <p:cNvPr id="51202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24075" y="2087563"/>
            <a:ext cx="6335713" cy="45958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188" y="476250"/>
            <a:ext cx="3611562" cy="60483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err="1" smtClean="0"/>
              <a:t>Weszprémy</a:t>
            </a:r>
            <a:r>
              <a:rPr lang="hu-HU" dirty="0" smtClean="0"/>
              <a:t> Jenő</a:t>
            </a:r>
            <a:br>
              <a:rPr lang="hu-HU" dirty="0" smtClean="0"/>
            </a:br>
            <a:r>
              <a:rPr lang="hu-HU" sz="3100" i="1" dirty="0" err="1" smtClean="0"/>
              <a:t>Kray</a:t>
            </a:r>
            <a:r>
              <a:rPr lang="hu-HU" sz="3100" i="1" dirty="0" smtClean="0"/>
              <a:t> Zoltánnak harmadikos korától rajzot tanított</a:t>
            </a:r>
            <a:br>
              <a:rPr lang="hu-HU" sz="3100" i="1" dirty="0" smtClean="0"/>
            </a:br>
            <a:r>
              <a:rPr lang="hu-HU" sz="3100" i="1" dirty="0" smtClean="0"/>
              <a:t/>
            </a:r>
            <a:br>
              <a:rPr lang="hu-HU" sz="3100" i="1" dirty="0" smtClean="0"/>
            </a:b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Jenő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Weszprémy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arts-geometry</a:t>
            </a:r>
            <a:r>
              <a:rPr lang="hu-HU" sz="36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teacher</a:t>
            </a:r>
            <a:r>
              <a:rPr lang="hu-HU" sz="36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he </a:t>
            </a: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taught</a:t>
            </a:r>
            <a:r>
              <a:rPr lang="hu-HU" sz="36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arts</a:t>
            </a:r>
            <a:r>
              <a:rPr lang="hu-HU" sz="36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for</a:t>
            </a:r>
            <a:r>
              <a:rPr lang="hu-HU" sz="36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Zoltán </a:t>
            </a: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Kray</a:t>
            </a:r>
            <a:r>
              <a:rPr lang="hu-HU" sz="36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from</a:t>
            </a:r>
            <a:r>
              <a:rPr lang="hu-HU" sz="36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he </a:t>
            </a: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was</a:t>
            </a:r>
            <a:r>
              <a:rPr lang="hu-HU" sz="36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 3rd </a:t>
            </a: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year</a:t>
            </a:r>
            <a:r>
              <a:rPr lang="hu-HU" sz="36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student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pic>
        <p:nvPicPr>
          <p:cNvPr id="52226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70375" y="333375"/>
            <a:ext cx="4478338" cy="59039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560228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Segítő Egyesület egyetlen fennmaradt könyve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only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remaining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book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Helping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Fellowship</a:t>
            </a:r>
            <a:endParaRPr lang="hu-HU" sz="36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3250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932363" y="260350"/>
            <a:ext cx="3816350" cy="58943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188" y="404813"/>
            <a:ext cx="3395662" cy="58324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Az 1924 – 25. tanévi iskolai értesítő címlapja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first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page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Certificate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from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1924-25</a:t>
            </a:r>
          </a:p>
        </p:txBody>
      </p:sp>
      <p:pic>
        <p:nvPicPr>
          <p:cNvPr id="5427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87900" y="0"/>
            <a:ext cx="3930650" cy="61785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Tartalom helye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932363" y="1166813"/>
            <a:ext cx="3405187" cy="5430837"/>
          </a:xfrm>
        </p:spPr>
      </p:pic>
      <p:pic>
        <p:nvPicPr>
          <p:cNvPr id="55298" name="Tartalom helye 4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44500" y="1125538"/>
            <a:ext cx="3767138" cy="5588000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Osztálytársai az első osztályban</a:t>
            </a:r>
            <a:br>
              <a:rPr lang="hu-HU" dirty="0" smtClean="0"/>
            </a:b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His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first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year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classmates</a:t>
            </a:r>
            <a:endParaRPr lang="hu-HU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096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Az iskola házirendje</a:t>
            </a:r>
            <a:br>
              <a:rPr lang="hu-HU" dirty="0" smtClean="0"/>
            </a:b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policy of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</a:t>
            </a:r>
            <a:r>
              <a:rPr lang="hu-HU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hool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pic>
        <p:nvPicPr>
          <p:cNvPr id="56322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41363" y="1412875"/>
            <a:ext cx="3543300" cy="5037138"/>
          </a:xfrm>
        </p:spPr>
      </p:pic>
      <p:pic>
        <p:nvPicPr>
          <p:cNvPr id="56323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148263" y="1557338"/>
            <a:ext cx="3325812" cy="48371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Házirend  -  </a:t>
            </a:r>
            <a:r>
              <a:rPr lang="hu-HU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Policy</a:t>
            </a:r>
            <a:endParaRPr lang="hu-HU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7346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341438"/>
            <a:ext cx="4184650" cy="4608512"/>
          </a:xfrm>
        </p:spPr>
      </p:pic>
      <p:pic>
        <p:nvPicPr>
          <p:cNvPr id="57347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92725" y="1341438"/>
            <a:ext cx="3240088" cy="48545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 dirty="0" smtClean="0"/>
              <a:t>Az írásbeli dolgozatok címe az 1932 – 33-as tanévben</a:t>
            </a:r>
            <a:br>
              <a:rPr lang="hu-HU" sz="2800" dirty="0" smtClean="0"/>
            </a:br>
            <a:r>
              <a:rPr lang="hu-HU" sz="2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</a:t>
            </a:r>
            <a:r>
              <a:rPr lang="hu-HU" sz="28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titles</a:t>
            </a:r>
            <a:r>
              <a:rPr lang="hu-HU" sz="2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28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2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8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essays</a:t>
            </a:r>
            <a:r>
              <a:rPr lang="hu-HU" sz="2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8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2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1932-33</a:t>
            </a:r>
          </a:p>
        </p:txBody>
      </p:sp>
      <p:pic>
        <p:nvPicPr>
          <p:cNvPr id="58370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1412875"/>
            <a:ext cx="3455987" cy="5076825"/>
          </a:xfrm>
        </p:spPr>
      </p:pic>
      <p:pic>
        <p:nvPicPr>
          <p:cNvPr id="58371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87900" y="1412875"/>
            <a:ext cx="3459163" cy="52705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err="1" smtClean="0"/>
              <a:t>Kray</a:t>
            </a:r>
            <a:r>
              <a:rPr lang="hu-HU" dirty="0" smtClean="0"/>
              <a:t> Zoltán az iskolai önképzőkörben</a:t>
            </a:r>
            <a:br>
              <a:rPr lang="hu-HU" dirty="0" smtClean="0"/>
            </a:b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Zoltán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Kray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an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extracurricular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activity</a:t>
            </a:r>
            <a:endParaRPr lang="hu-HU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9394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96913" y="1628775"/>
            <a:ext cx="3370262" cy="4824413"/>
          </a:xfrm>
        </p:spPr>
      </p:pic>
      <p:pic>
        <p:nvPicPr>
          <p:cNvPr id="59395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2042" t="4321" r="9955"/>
          <a:stretch>
            <a:fillRect/>
          </a:stretch>
        </p:blipFill>
        <p:spPr>
          <a:xfrm>
            <a:off x="4933950" y="1616075"/>
            <a:ext cx="3168650" cy="4822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Emlékek 1932 – 33-ból</a:t>
            </a:r>
            <a:br>
              <a:rPr lang="hu-HU" dirty="0" smtClean="0"/>
            </a:b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Memories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from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1932-33</a:t>
            </a:r>
          </a:p>
        </p:txBody>
      </p:sp>
      <p:pic>
        <p:nvPicPr>
          <p:cNvPr id="60418" name="Tartalom helye 6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00113" y="1773238"/>
            <a:ext cx="3057525" cy="4841875"/>
          </a:xfrm>
        </p:spPr>
      </p:pic>
      <p:pic>
        <p:nvPicPr>
          <p:cNvPr id="60419" name="Tartalom helye 7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87900" y="1557338"/>
            <a:ext cx="3890963" cy="49672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388" y="274638"/>
            <a:ext cx="8713787" cy="1498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600" dirty="0" smtClean="0"/>
              <a:t>A tanári kar </a:t>
            </a:r>
            <a:br>
              <a:rPr lang="hu-HU" sz="3600" dirty="0" smtClean="0"/>
            </a:br>
            <a:r>
              <a:rPr lang="hu-HU" sz="3600" dirty="0" err="1" smtClean="0"/>
              <a:t>Kray</a:t>
            </a:r>
            <a:r>
              <a:rPr lang="hu-HU" sz="3600" dirty="0" smtClean="0"/>
              <a:t> Zoltán nyolcadikos korában (1932-33</a:t>
            </a:r>
            <a:r>
              <a:rPr lang="hu-HU" dirty="0" smtClean="0"/>
              <a:t>)</a:t>
            </a:r>
            <a:br>
              <a:rPr lang="hu-HU" dirty="0" smtClean="0"/>
            </a:b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teachers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’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staff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1932-33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when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Zoltán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Kray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was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an 8th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year</a:t>
            </a:r>
            <a:r>
              <a:rPr lang="hu-HU" sz="31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1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student</a:t>
            </a:r>
            <a:endParaRPr lang="hu-HU" sz="31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1442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00113" y="2060575"/>
            <a:ext cx="7488237" cy="45132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5516563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/>
              <a:t>Tanárai </a:t>
            </a:r>
            <a:r>
              <a:rPr lang="hu-HU" dirty="0" smtClean="0"/>
              <a:t>nyolcadikban</a:t>
            </a:r>
            <a:br>
              <a:rPr lang="hu-HU" dirty="0" smtClean="0"/>
            </a:b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His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teachers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when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he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was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an 8th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year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student</a:t>
            </a:r>
            <a:r>
              <a:rPr lang="hu-HU" sz="3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hu-HU" sz="3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hu-HU" sz="36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2466" name="Tartalom hely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934008">
            <a:off x="652463" y="1501775"/>
            <a:ext cx="2647950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Tartalom hely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53549">
            <a:off x="5838825" y="1416050"/>
            <a:ext cx="2603500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8" name="Tartalom hely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475" y="260350"/>
            <a:ext cx="2543175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251200" cy="48101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ballagás eseményei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Events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Leaving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Ceremony</a:t>
            </a:r>
            <a:endParaRPr lang="hu-HU" sz="36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3490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95738" y="260350"/>
            <a:ext cx="4752975" cy="6356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890838" cy="61785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200" dirty="0" smtClean="0"/>
              <a:t>Írásbeli érettségi tételek</a:t>
            </a:r>
            <a:br>
              <a:rPr lang="hu-HU" sz="3200" dirty="0" smtClean="0"/>
            </a:br>
            <a:r>
              <a:rPr lang="hu-HU" sz="3200" dirty="0"/>
              <a:t/>
            </a:r>
            <a:br>
              <a:rPr lang="hu-HU" sz="3200" dirty="0"/>
            </a:b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Topics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leaving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exam</a:t>
            </a:r>
            <a:r>
              <a:rPr lang="hu-HU" sz="27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..</a:t>
            </a:r>
            <a:br>
              <a:rPr lang="hu-HU" sz="27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hu-HU" sz="3200" dirty="0"/>
              <a:t/>
            </a:r>
            <a:br>
              <a:rPr lang="hu-HU" sz="3200" dirty="0"/>
            </a:br>
            <a:r>
              <a:rPr lang="hu-HU" sz="3200" dirty="0" smtClean="0"/>
              <a:t/>
            </a:r>
            <a:br>
              <a:rPr lang="hu-HU" sz="3200" dirty="0" smtClean="0"/>
            </a:br>
            <a:r>
              <a:rPr lang="hu-HU" sz="3200" dirty="0" smtClean="0"/>
              <a:t>A június 12 – 13-14-én tartott érettségi vizsga </a:t>
            </a:r>
            <a:r>
              <a:rPr lang="hu-HU" sz="3200" dirty="0"/>
              <a:t>eredményei</a:t>
            </a:r>
            <a:br>
              <a:rPr lang="hu-HU" sz="3200" dirty="0"/>
            </a:b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results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leaving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exam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which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was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held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hu-HU" sz="27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12-13-14 </a:t>
            </a:r>
            <a:r>
              <a:rPr lang="hu-HU" sz="27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June</a:t>
            </a:r>
            <a:endParaRPr lang="hu-HU" sz="27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4514" name="Tartalom helye 9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140200" y="2349500"/>
            <a:ext cx="4424363" cy="3743325"/>
          </a:xfrm>
        </p:spPr>
      </p:pic>
      <p:pic>
        <p:nvPicPr>
          <p:cNvPr id="64515" name="Tartalom helye 8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 l="-1611" t="75487" r="-2"/>
          <a:stretch>
            <a:fillRect/>
          </a:stretch>
        </p:blipFill>
        <p:spPr>
          <a:xfrm>
            <a:off x="4067175" y="333375"/>
            <a:ext cx="4475163" cy="16557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94075" cy="603408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err="1" smtClean="0"/>
              <a:t>Kray</a:t>
            </a:r>
            <a:r>
              <a:rPr lang="hu-HU" dirty="0" smtClean="0"/>
              <a:t> Zoltán érettségi bizonyítványa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The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School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Leaving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Certificate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Zoltán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Kray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</p:txBody>
      </p:sp>
      <p:pic>
        <p:nvPicPr>
          <p:cNvPr id="65538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0" y="404813"/>
            <a:ext cx="4376738" cy="60864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051050" y="333375"/>
            <a:ext cx="5486400" cy="1073150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u-HU" sz="4000" dirty="0"/>
              <a:t>Palesztinában</a:t>
            </a:r>
            <a:r>
              <a:rPr lang="hu-HU" dirty="0"/>
              <a:t/>
            </a:r>
            <a:br>
              <a:rPr lang="hu-HU" dirty="0"/>
            </a:b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36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Palestine</a:t>
            </a:r>
            <a:r>
              <a:rPr lang="hu-HU" sz="18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hu-HU" sz="18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hu-HU" dirty="0"/>
          </a:p>
        </p:txBody>
      </p:sp>
      <p:pic>
        <p:nvPicPr>
          <p:cNvPr id="66562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333" r="333"/>
          <a:stretch>
            <a:fillRect/>
          </a:stretch>
        </p:blipFill>
        <p:spPr>
          <a:xfrm>
            <a:off x="2124075" y="1268413"/>
            <a:ext cx="5486400" cy="41148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908175" y="5445125"/>
            <a:ext cx="5370513" cy="1152525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sz="2800" dirty="0"/>
              <a:t>1938-ban kivándorolt Palesztinába </a:t>
            </a:r>
            <a:r>
              <a:rPr lang="hu-HU" sz="28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He </a:t>
            </a:r>
            <a:r>
              <a:rPr lang="hu-HU" sz="2800" b="1" i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emigrated</a:t>
            </a:r>
            <a:r>
              <a:rPr lang="hu-HU" sz="28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2800" b="1" i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to</a:t>
            </a:r>
            <a:r>
              <a:rPr lang="hu-HU" sz="28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2800" b="1" i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Palestine</a:t>
            </a:r>
            <a:r>
              <a:rPr lang="hu-HU" sz="28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2800" b="1" i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in</a:t>
            </a:r>
            <a:r>
              <a:rPr lang="hu-HU" sz="28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 1938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546600" cy="538638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brit hadsereg tagjaként Afrikában harcol a németek ellen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As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member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of 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British </a:t>
            </a:r>
            <a: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Army</a:t>
            </a:r>
            <a: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he  </a:t>
            </a:r>
            <a:r>
              <a:rPr lang="hu-HU" sz="40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fought</a:t>
            </a:r>
            <a: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</a:t>
            </a:r>
            <a:r>
              <a:rPr lang="hu-HU" sz="40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against</a:t>
            </a:r>
            <a: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</a:t>
            </a:r>
            <a:r>
              <a:rPr lang="hu-HU" sz="40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Germans</a:t>
            </a:r>
            <a:endParaRPr lang="hu-HU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7586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949825" y="188913"/>
            <a:ext cx="3802063" cy="59769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27538" y="5783263"/>
            <a:ext cx="4392612" cy="107156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200" dirty="0"/>
              <a:t>Alexandriában 1945-ben</a:t>
            </a:r>
            <a:r>
              <a:rPr lang="hu-HU" sz="2800" dirty="0"/>
              <a:t/>
            </a:r>
            <a:br>
              <a:rPr lang="hu-HU" sz="2800" dirty="0"/>
            </a:br>
            <a:r>
              <a:rPr lang="hu-HU" sz="2800" b="1" dirty="0" err="1">
                <a:solidFill>
                  <a:schemeClr val="accent1">
                    <a:lumMod val="75000"/>
                  </a:schemeClr>
                </a:solidFill>
              </a:rPr>
              <a:t>In</a:t>
            </a:r>
            <a:r>
              <a:rPr lang="hu-HU" sz="2800" b="1" dirty="0">
                <a:solidFill>
                  <a:schemeClr val="accent1">
                    <a:lumMod val="75000"/>
                  </a:schemeClr>
                </a:solidFill>
              </a:rPr>
              <a:t> Alexandria </a:t>
            </a:r>
            <a:r>
              <a:rPr lang="hu-HU" sz="2800" b="1" dirty="0" err="1">
                <a:solidFill>
                  <a:schemeClr val="accent1">
                    <a:lumMod val="75000"/>
                  </a:schemeClr>
                </a:solidFill>
              </a:rPr>
              <a:t>in</a:t>
            </a:r>
            <a:r>
              <a:rPr lang="hu-HU" sz="2800" b="1" dirty="0">
                <a:solidFill>
                  <a:schemeClr val="accent1">
                    <a:lumMod val="75000"/>
                  </a:schemeClr>
                </a:solidFill>
              </a:rPr>
              <a:t> 1945</a:t>
            </a:r>
            <a:br>
              <a:rPr lang="hu-HU" sz="28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hu-HU" sz="28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395288" y="333375"/>
            <a:ext cx="3827462" cy="5688013"/>
          </a:xfrm>
        </p:spPr>
        <p:txBody>
          <a:bodyPr rtlCol="0">
            <a:normAutofit fontScale="47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sz="5900" dirty="0"/>
              <a:t>Egyiptomban és </a:t>
            </a:r>
            <a:r>
              <a:rPr lang="hu-HU" sz="5900" dirty="0" err="1"/>
              <a:t>Tobrukban</a:t>
            </a:r>
            <a:r>
              <a:rPr lang="hu-HU" sz="5900" dirty="0"/>
              <a:t> </a:t>
            </a:r>
            <a:r>
              <a:rPr lang="hu-HU" sz="5900" dirty="0" smtClean="0"/>
              <a:t>harcol.</a:t>
            </a:r>
            <a:r>
              <a:rPr lang="hu-HU" sz="5900" dirty="0"/>
              <a:t/>
            </a:r>
            <a:br>
              <a:rPr lang="hu-HU" sz="5900" dirty="0"/>
            </a:br>
            <a:r>
              <a:rPr lang="hu-HU" sz="5900" dirty="0" smtClean="0"/>
              <a:t>Hadifogságba esik. </a:t>
            </a:r>
            <a:r>
              <a:rPr lang="hu-HU" sz="5900" dirty="0"/>
              <a:t> </a:t>
            </a:r>
            <a:endParaRPr lang="hu-HU" sz="59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sz="5900" dirty="0" smtClean="0"/>
              <a:t>Kiszabadulása </a:t>
            </a:r>
            <a:r>
              <a:rPr lang="hu-HU" sz="5900" dirty="0"/>
              <a:t>után </a:t>
            </a:r>
            <a:r>
              <a:rPr lang="hu-HU" sz="5900" dirty="0" err="1"/>
              <a:t>Tel-Avivban</a:t>
            </a:r>
            <a:r>
              <a:rPr lang="hu-HU" sz="5900" dirty="0"/>
              <a:t> </a:t>
            </a:r>
            <a:r>
              <a:rPr lang="hu-HU" sz="5900" dirty="0" smtClean="0"/>
              <a:t>él, táska- </a:t>
            </a:r>
            <a:r>
              <a:rPr lang="hu-HU" sz="5900" dirty="0"/>
              <a:t>és erszényvarrásból tartja fenn </a:t>
            </a:r>
            <a:r>
              <a:rPr lang="hu-HU" sz="5900" dirty="0" smtClean="0"/>
              <a:t>magát.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hu-HU" sz="51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sz="5100" b="1" i="1" dirty="0" smtClean="0">
                <a:solidFill>
                  <a:schemeClr val="accent1">
                    <a:lumMod val="75000"/>
                  </a:schemeClr>
                </a:solidFill>
              </a:rPr>
              <a:t>He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fought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in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Egypt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and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in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Tobruk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He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becomes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a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prisoner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of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war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After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liberation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he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lived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in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Tel-Aviv. He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sewed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bags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and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purses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for</a:t>
            </a:r>
            <a:r>
              <a:rPr lang="hu-HU" sz="5100" b="1" i="1" dirty="0">
                <a:solidFill>
                  <a:schemeClr val="accent1">
                    <a:lumMod val="75000"/>
                  </a:schemeClr>
                </a:solidFill>
              </a:rPr>
              <a:t> a </a:t>
            </a:r>
            <a:r>
              <a:rPr lang="hu-HU" sz="5100" b="1" i="1" dirty="0" err="1">
                <a:solidFill>
                  <a:schemeClr val="accent1">
                    <a:lumMod val="75000"/>
                  </a:schemeClr>
                </a:solidFill>
              </a:rPr>
              <a:t>living</a:t>
            </a:r>
            <a:r>
              <a:rPr lang="hu-HU" sz="5100" b="1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hu-HU" sz="51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8611" name="Tartalom helye 4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859338" y="333375"/>
            <a:ext cx="3727450" cy="5384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Kitüntetései</a:t>
            </a:r>
            <a:br>
              <a:rPr lang="hu-HU" dirty="0" smtClean="0"/>
            </a:b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His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medals</a:t>
            </a:r>
            <a:endParaRPr lang="hu-HU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963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27088" y="1628775"/>
            <a:ext cx="6946900" cy="4248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/>
              <a:t>Részt vesz az arab –izraeli </a:t>
            </a:r>
            <a:r>
              <a:rPr lang="hu-HU" dirty="0" smtClean="0"/>
              <a:t>háborúkban</a:t>
            </a:r>
            <a:br>
              <a:rPr lang="hu-HU" dirty="0" smtClean="0"/>
            </a:b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He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took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part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40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Arab-Israeli </a:t>
            </a:r>
            <a:r>
              <a:rPr lang="hu-HU" sz="40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Conflict</a:t>
            </a:r>
            <a:r>
              <a:rPr lang="hu-HU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pic>
        <p:nvPicPr>
          <p:cNvPr id="70658" name="Tartalom helye 6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93813" y="1125538"/>
            <a:ext cx="6302375" cy="4248150"/>
          </a:xfrm>
        </p:spPr>
      </p:pic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27088" y="5373688"/>
            <a:ext cx="7859712" cy="1223962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sz="3600" b="1" dirty="0"/>
              <a:t>Tel-Avivi díszszemle 1950-ben</a:t>
            </a:r>
            <a:br>
              <a:rPr lang="hu-HU" sz="3600" b="1" dirty="0"/>
            </a:br>
            <a:r>
              <a:rPr lang="hu-HU" sz="35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Parade</a:t>
            </a:r>
            <a:r>
              <a:rPr lang="hu-HU" sz="35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5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35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Tel </a:t>
            </a:r>
            <a:r>
              <a:rPr lang="hu-HU" sz="35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Aviv</a:t>
            </a:r>
            <a:r>
              <a:rPr lang="hu-HU" sz="35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5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35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1950.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188" y="333375"/>
            <a:ext cx="3673475" cy="58324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tel-avivi vámhivatalban dolgozik 1948-tól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He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worked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customs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office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Tel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Aviv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from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1948</a:t>
            </a:r>
          </a:p>
        </p:txBody>
      </p:sp>
      <p:pic>
        <p:nvPicPr>
          <p:cNvPr id="71682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427538" y="333375"/>
            <a:ext cx="4230687" cy="6191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188913"/>
            <a:ext cx="2892425" cy="3960812"/>
          </a:xfrm>
        </p:spPr>
      </p:pic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79388" y="4437063"/>
            <a:ext cx="2952750" cy="1368425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sz="2600" dirty="0"/>
              <a:t>1951-ben </a:t>
            </a:r>
            <a:r>
              <a:rPr lang="hu-HU" sz="2600" dirty="0" smtClean="0"/>
              <a:t>megnősült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hu-HU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sz="2600" dirty="0">
                <a:solidFill>
                  <a:schemeClr val="accent1">
                    <a:lumMod val="75000"/>
                  </a:schemeClr>
                </a:solidFill>
              </a:rPr>
              <a:t>He </a:t>
            </a:r>
            <a:r>
              <a:rPr lang="hu-HU" sz="2600" dirty="0" err="1">
                <a:solidFill>
                  <a:schemeClr val="accent1">
                    <a:lumMod val="75000"/>
                  </a:schemeClr>
                </a:solidFill>
              </a:rPr>
              <a:t>got</a:t>
            </a:r>
            <a:r>
              <a:rPr lang="hu-HU" sz="2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2600" dirty="0" err="1">
                <a:solidFill>
                  <a:schemeClr val="accent1">
                    <a:lumMod val="75000"/>
                  </a:schemeClr>
                </a:solidFill>
              </a:rPr>
              <a:t>married</a:t>
            </a:r>
            <a:r>
              <a:rPr lang="hu-HU" sz="2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2600" dirty="0" err="1">
                <a:solidFill>
                  <a:schemeClr val="accent1">
                    <a:lumMod val="75000"/>
                  </a:schemeClr>
                </a:solidFill>
              </a:rPr>
              <a:t>in</a:t>
            </a:r>
            <a:r>
              <a:rPr lang="hu-HU" sz="2600" dirty="0">
                <a:solidFill>
                  <a:schemeClr val="accent1">
                    <a:lumMod val="75000"/>
                  </a:schemeClr>
                </a:solidFill>
              </a:rPr>
              <a:t> 1951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3779838" y="692150"/>
            <a:ext cx="4906962" cy="1873250"/>
          </a:xfrm>
        </p:spPr>
        <p:txBody>
          <a:bodyPr rtlCol="0">
            <a:normAutofit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dirty="0"/>
              <a:t>1952-ben </a:t>
            </a:r>
            <a:r>
              <a:rPr lang="hu-HU" dirty="0" smtClean="0"/>
              <a:t>megszületett a kislánya, Hava </a:t>
            </a:r>
            <a:r>
              <a:rPr lang="hu-HU" dirty="0"/>
              <a:t>(Éva</a:t>
            </a:r>
            <a:r>
              <a:rPr lang="hu-HU" dirty="0" smtClean="0"/>
              <a:t>)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hu-HU" sz="1100" dirty="0"/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sz="2600" dirty="0" err="1">
                <a:solidFill>
                  <a:schemeClr val="accent1">
                    <a:lumMod val="75000"/>
                  </a:schemeClr>
                </a:solidFill>
              </a:rPr>
              <a:t>In</a:t>
            </a:r>
            <a:r>
              <a:rPr lang="hu-HU" sz="2600" dirty="0">
                <a:solidFill>
                  <a:schemeClr val="accent1">
                    <a:lumMod val="75000"/>
                  </a:schemeClr>
                </a:solidFill>
              </a:rPr>
              <a:t> 1952 </a:t>
            </a:r>
            <a:r>
              <a:rPr lang="hu-HU" sz="2600" dirty="0" err="1">
                <a:solidFill>
                  <a:schemeClr val="accent1">
                    <a:lumMod val="75000"/>
                  </a:schemeClr>
                </a:solidFill>
              </a:rPr>
              <a:t>his</a:t>
            </a:r>
            <a:r>
              <a:rPr lang="hu-HU" sz="2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2600" dirty="0" err="1">
                <a:solidFill>
                  <a:schemeClr val="accent1">
                    <a:lumMod val="75000"/>
                  </a:schemeClr>
                </a:solidFill>
              </a:rPr>
              <a:t>daughter</a:t>
            </a:r>
            <a:r>
              <a:rPr lang="hu-HU" sz="2600" dirty="0">
                <a:solidFill>
                  <a:schemeClr val="accent1">
                    <a:lumMod val="75000"/>
                  </a:schemeClr>
                </a:solidFill>
              </a:rPr>
              <a:t> Hava (Éva) </a:t>
            </a:r>
            <a:r>
              <a:rPr lang="hu-HU" sz="2600" dirty="0" err="1">
                <a:solidFill>
                  <a:schemeClr val="accent1">
                    <a:lumMod val="75000"/>
                  </a:schemeClr>
                </a:solidFill>
              </a:rPr>
              <a:t>was</a:t>
            </a:r>
            <a:r>
              <a:rPr lang="hu-HU" sz="2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sz="2600" dirty="0" err="1">
                <a:solidFill>
                  <a:schemeClr val="accent1">
                    <a:lumMod val="75000"/>
                  </a:schemeClr>
                </a:solidFill>
              </a:rPr>
              <a:t>born</a:t>
            </a:r>
            <a:endParaRPr lang="hu-HU" sz="2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2708" name="Tartalom helye 8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371850" y="2852738"/>
            <a:ext cx="5772150" cy="36718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95288" y="34925"/>
            <a:ext cx="4040187" cy="144938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dirty="0" smtClean="0"/>
              <a:t>Éva esküvői képe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i="1" dirty="0">
                <a:solidFill>
                  <a:schemeClr val="accent5">
                    <a:lumMod val="75000"/>
                  </a:schemeClr>
                </a:solidFill>
              </a:rPr>
              <a:t>The </a:t>
            </a:r>
            <a:r>
              <a:rPr lang="hu-HU" i="1" dirty="0" err="1">
                <a:solidFill>
                  <a:schemeClr val="accent5">
                    <a:lumMod val="75000"/>
                  </a:schemeClr>
                </a:solidFill>
              </a:rPr>
              <a:t>Wedding</a:t>
            </a:r>
            <a:r>
              <a:rPr lang="hu-HU" i="1" dirty="0">
                <a:solidFill>
                  <a:schemeClr val="accent5">
                    <a:lumMod val="75000"/>
                  </a:schemeClr>
                </a:solidFill>
              </a:rPr>
              <a:t> Photo of </a:t>
            </a:r>
            <a:r>
              <a:rPr lang="hu-HU" i="1" dirty="0" smtClean="0">
                <a:solidFill>
                  <a:schemeClr val="accent5">
                    <a:lumMod val="75000"/>
                  </a:schemeClr>
                </a:solidFill>
              </a:rPr>
              <a:t>Éva</a:t>
            </a:r>
            <a:endParaRPr lang="hu-HU" dirty="0"/>
          </a:p>
        </p:txBody>
      </p:sp>
      <p:pic>
        <p:nvPicPr>
          <p:cNvPr id="73730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27088" y="1628775"/>
            <a:ext cx="3394075" cy="4895850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3438" y="476250"/>
            <a:ext cx="4041775" cy="1081088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dirty="0" smtClean="0"/>
              <a:t>Dana, Éva lánya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hu-HU" i="1" dirty="0">
                <a:solidFill>
                  <a:schemeClr val="accent5">
                    <a:lumMod val="75000"/>
                  </a:schemeClr>
                </a:solidFill>
              </a:rPr>
              <a:t>Dana, </a:t>
            </a:r>
            <a:r>
              <a:rPr lang="hu-HU" i="1" dirty="0" err="1">
                <a:solidFill>
                  <a:schemeClr val="accent5">
                    <a:lumMod val="75000"/>
                  </a:schemeClr>
                </a:solidFill>
              </a:rPr>
              <a:t>the</a:t>
            </a:r>
            <a:r>
              <a:rPr lang="hu-HU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hu-HU" i="1" dirty="0" err="1">
                <a:solidFill>
                  <a:schemeClr val="accent5">
                    <a:lumMod val="75000"/>
                  </a:schemeClr>
                </a:solidFill>
              </a:rPr>
              <a:t>daughter</a:t>
            </a:r>
            <a:r>
              <a:rPr lang="hu-HU" i="1" dirty="0">
                <a:solidFill>
                  <a:schemeClr val="accent5">
                    <a:lumMod val="75000"/>
                  </a:schemeClr>
                </a:solidFill>
              </a:rPr>
              <a:t> of </a:t>
            </a:r>
            <a:r>
              <a:rPr lang="hu-HU" i="1" dirty="0" smtClean="0">
                <a:solidFill>
                  <a:schemeClr val="accent5">
                    <a:lumMod val="75000"/>
                  </a:schemeClr>
                </a:solidFill>
              </a:rPr>
              <a:t>Éva</a:t>
            </a:r>
            <a:endParaRPr lang="hu-HU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3732" name="Tartalom helye 1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76825" y="1773238"/>
            <a:ext cx="3328988" cy="4705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1964-ban hazalátogatott</a:t>
            </a:r>
            <a:br>
              <a:rPr lang="hu-HU" dirty="0" smtClean="0"/>
            </a:br>
            <a:r>
              <a:rPr lang="hu-HU" sz="4000" b="1" i="1" dirty="0">
                <a:solidFill>
                  <a:schemeClr val="accent5">
                    <a:lumMod val="75000"/>
                  </a:schemeClr>
                </a:solidFill>
              </a:rPr>
              <a:t>He had a </a:t>
            </a:r>
            <a:r>
              <a:rPr lang="hu-HU" sz="4000" b="1" i="1" dirty="0" err="1">
                <a:solidFill>
                  <a:schemeClr val="accent5">
                    <a:lumMod val="75000"/>
                  </a:schemeClr>
                </a:solidFill>
              </a:rPr>
              <a:t>visit</a:t>
            </a:r>
            <a:r>
              <a:rPr lang="hu-HU" sz="4000" b="1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hu-HU" sz="4000" b="1" i="1" dirty="0" err="1">
                <a:solidFill>
                  <a:schemeClr val="accent5">
                    <a:lumMod val="75000"/>
                  </a:schemeClr>
                </a:solidFill>
              </a:rPr>
              <a:t>in</a:t>
            </a:r>
            <a:r>
              <a:rPr lang="hu-HU" sz="4000" b="1" i="1" dirty="0">
                <a:solidFill>
                  <a:schemeClr val="accent5">
                    <a:lumMod val="75000"/>
                  </a:schemeClr>
                </a:solidFill>
              </a:rPr>
              <a:t> Hungary </a:t>
            </a:r>
            <a:r>
              <a:rPr lang="hu-HU" sz="4000" b="1" i="1" dirty="0" err="1">
                <a:solidFill>
                  <a:schemeClr val="accent5">
                    <a:lumMod val="75000"/>
                  </a:schemeClr>
                </a:solidFill>
              </a:rPr>
              <a:t>in</a:t>
            </a:r>
            <a:r>
              <a:rPr lang="hu-HU" sz="4000" b="1" i="1" dirty="0">
                <a:solidFill>
                  <a:schemeClr val="accent5">
                    <a:lumMod val="75000"/>
                  </a:schemeClr>
                </a:solidFill>
              </a:rPr>
              <a:t> 1964</a:t>
            </a:r>
          </a:p>
        </p:txBody>
      </p:sp>
      <p:pic>
        <p:nvPicPr>
          <p:cNvPr id="74754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87400" y="1557338"/>
            <a:ext cx="3640138" cy="4972050"/>
          </a:xfrm>
        </p:spPr>
      </p:pic>
      <p:pic>
        <p:nvPicPr>
          <p:cNvPr id="74755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148263" y="1625600"/>
            <a:ext cx="3311525" cy="48783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274638"/>
            <a:ext cx="8964613" cy="120967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 dirty="0" smtClean="0"/>
              <a:t>1964-ben </a:t>
            </a:r>
            <a:r>
              <a:rPr lang="hu-HU" sz="2800" dirty="0"/>
              <a:t>testvérével és </a:t>
            </a:r>
            <a:r>
              <a:rPr lang="hu-HU" sz="2800" dirty="0" smtClean="0"/>
              <a:t>sógorával Miskolcra látogatott</a:t>
            </a:r>
            <a:r>
              <a:rPr lang="hu-HU" sz="3200" dirty="0" smtClean="0"/>
              <a:t/>
            </a:r>
            <a:br>
              <a:rPr lang="hu-HU" sz="3200" dirty="0" smtClean="0"/>
            </a:br>
            <a:r>
              <a:rPr lang="hu-HU" sz="2800" b="1" i="1" dirty="0">
                <a:solidFill>
                  <a:schemeClr val="accent5">
                    <a:lumMod val="75000"/>
                  </a:schemeClr>
                </a:solidFill>
              </a:rPr>
              <a:t>He </a:t>
            </a:r>
            <a:r>
              <a:rPr lang="hu-HU" sz="2800" b="1" i="1" dirty="0" err="1">
                <a:solidFill>
                  <a:schemeClr val="accent5">
                    <a:lumMod val="75000"/>
                  </a:schemeClr>
                </a:solidFill>
              </a:rPr>
              <a:t>visited</a:t>
            </a:r>
            <a:r>
              <a:rPr lang="hu-HU" sz="2800" b="1" i="1" dirty="0">
                <a:solidFill>
                  <a:schemeClr val="accent5">
                    <a:lumMod val="75000"/>
                  </a:schemeClr>
                </a:solidFill>
              </a:rPr>
              <a:t> Miskolc </a:t>
            </a:r>
            <a:r>
              <a:rPr lang="hu-HU" sz="2800" b="1" i="1" dirty="0" err="1">
                <a:solidFill>
                  <a:schemeClr val="accent5">
                    <a:lumMod val="75000"/>
                  </a:schemeClr>
                </a:solidFill>
              </a:rPr>
              <a:t>with</a:t>
            </a:r>
            <a:r>
              <a:rPr lang="hu-HU" sz="2800" b="1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hu-HU" sz="2800" b="1" i="1" dirty="0" err="1">
                <a:solidFill>
                  <a:schemeClr val="accent5">
                    <a:lumMod val="75000"/>
                  </a:schemeClr>
                </a:solidFill>
              </a:rPr>
              <a:t>his</a:t>
            </a:r>
            <a:r>
              <a:rPr lang="hu-HU" sz="2800" b="1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hu-HU" sz="2800" b="1" i="1" dirty="0" err="1" smtClean="0">
                <a:solidFill>
                  <a:schemeClr val="accent5">
                    <a:lumMod val="75000"/>
                  </a:schemeClr>
                </a:solidFill>
              </a:rPr>
              <a:t>brother</a:t>
            </a:r>
            <a:r>
              <a:rPr lang="hu-HU" sz="2800" b="1" i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hu-HU" sz="2800" b="1" i="1" dirty="0" err="1">
                <a:solidFill>
                  <a:schemeClr val="accent5">
                    <a:lumMod val="75000"/>
                  </a:schemeClr>
                </a:solidFill>
              </a:rPr>
              <a:t>in</a:t>
            </a:r>
            <a:r>
              <a:rPr lang="hu-HU" sz="2800" b="1" i="1" dirty="0">
                <a:solidFill>
                  <a:schemeClr val="accent5">
                    <a:lumMod val="75000"/>
                  </a:schemeClr>
                </a:solidFill>
              </a:rPr>
              <a:t> 1964.</a:t>
            </a:r>
          </a:p>
        </p:txBody>
      </p:sp>
      <p:pic>
        <p:nvPicPr>
          <p:cNvPr id="75778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1341438"/>
            <a:ext cx="7847012" cy="5130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9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 dirty="0" err="1" smtClean="0"/>
              <a:t>Kray</a:t>
            </a:r>
            <a:r>
              <a:rPr lang="hu-HU" sz="2800" dirty="0" smtClean="0"/>
              <a:t> </a:t>
            </a:r>
            <a:r>
              <a:rPr lang="hu-HU" sz="2800" dirty="0"/>
              <a:t>Zoltán </a:t>
            </a:r>
            <a:r>
              <a:rPr lang="hu-HU" sz="2800" dirty="0" smtClean="0"/>
              <a:t>családjával az 1970-es évek közepén: lányával</a:t>
            </a:r>
            <a:r>
              <a:rPr lang="hu-HU" sz="2800" dirty="0"/>
              <a:t>, unokájával és  feleségével, </a:t>
            </a:r>
            <a:r>
              <a:rPr lang="hu-HU" sz="2800" dirty="0" err="1"/>
              <a:t>Lilyvel</a:t>
            </a:r>
            <a:r>
              <a:rPr lang="hu-HU" sz="2800" dirty="0"/>
              <a:t> </a:t>
            </a:r>
            <a:r>
              <a:rPr lang="hu-HU" sz="3200" dirty="0" smtClean="0"/>
              <a:t/>
            </a:r>
            <a:br>
              <a:rPr lang="hu-HU" sz="3200" dirty="0" smtClean="0"/>
            </a:b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Zoltán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Kray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with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his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daughter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his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grandchild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and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his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wife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Lily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middle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of </a:t>
            </a:r>
            <a:r>
              <a:rPr lang="hu-HU" sz="24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hu-HU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1970s.</a:t>
            </a:r>
            <a:r>
              <a:rPr lang="hu-H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/</a:t>
            </a:r>
            <a:endParaRPr lang="hu-HU" sz="24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6802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2133600"/>
            <a:ext cx="6337300" cy="44402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538538" cy="531495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/>
              <a:t>2001-ben, 87 éves korában </a:t>
            </a:r>
            <a:r>
              <a:rPr lang="hu-HU" dirty="0" smtClean="0"/>
              <a:t>elhunyt.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He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died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2001,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when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he </a:t>
            </a:r>
            <a:r>
              <a:rPr lang="hu-HU" sz="3600" b="1" i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was</a:t>
            </a:r>
            <a:r>
              <a:rPr lang="hu-HU" sz="3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87.</a:t>
            </a:r>
          </a:p>
        </p:txBody>
      </p:sp>
      <p:pic>
        <p:nvPicPr>
          <p:cNvPr id="77826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4663" y="188913"/>
            <a:ext cx="4406900" cy="61198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219700" y="476250"/>
            <a:ext cx="3754438" cy="60483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Köszönjük </a:t>
            </a:r>
            <a:r>
              <a:rPr lang="hu-HU" dirty="0"/>
              <a:t>Éva </a:t>
            </a:r>
            <a:r>
              <a:rPr lang="hu-HU" dirty="0" smtClean="0"/>
              <a:t>asszony segítséget!</a:t>
            </a:r>
            <a:br>
              <a:rPr lang="hu-HU" dirty="0" smtClean="0"/>
            </a:br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b="1" i="1" dirty="0" err="1">
                <a:solidFill>
                  <a:srgbClr val="C00000"/>
                </a:solidFill>
              </a:rPr>
              <a:t>We</a:t>
            </a:r>
            <a:r>
              <a:rPr lang="hu-HU" b="1" i="1" dirty="0">
                <a:solidFill>
                  <a:srgbClr val="C00000"/>
                </a:solidFill>
              </a:rPr>
              <a:t> </a:t>
            </a:r>
            <a:r>
              <a:rPr lang="hu-HU" b="1" i="1" dirty="0" err="1">
                <a:solidFill>
                  <a:srgbClr val="C00000"/>
                </a:solidFill>
              </a:rPr>
              <a:t>would</a:t>
            </a:r>
            <a:r>
              <a:rPr lang="hu-HU" b="1" i="1" dirty="0">
                <a:solidFill>
                  <a:srgbClr val="C00000"/>
                </a:solidFill>
              </a:rPr>
              <a:t> </a:t>
            </a:r>
            <a:r>
              <a:rPr lang="hu-HU" b="1" i="1" dirty="0" err="1">
                <a:solidFill>
                  <a:srgbClr val="C00000"/>
                </a:solidFill>
              </a:rPr>
              <a:t>like</a:t>
            </a:r>
            <a:r>
              <a:rPr lang="hu-HU" b="1" i="1" dirty="0">
                <a:solidFill>
                  <a:srgbClr val="C00000"/>
                </a:solidFill>
              </a:rPr>
              <a:t> </a:t>
            </a:r>
            <a:r>
              <a:rPr lang="hu-HU" b="1" i="1" dirty="0" err="1">
                <a:solidFill>
                  <a:srgbClr val="C00000"/>
                </a:solidFill>
              </a:rPr>
              <a:t>to</a:t>
            </a:r>
            <a:r>
              <a:rPr lang="hu-HU" b="1" i="1" dirty="0">
                <a:solidFill>
                  <a:srgbClr val="C00000"/>
                </a:solidFill>
              </a:rPr>
              <a:t> </a:t>
            </a:r>
            <a:r>
              <a:rPr lang="hu-HU" b="1" i="1" dirty="0" err="1">
                <a:solidFill>
                  <a:srgbClr val="C00000"/>
                </a:solidFill>
              </a:rPr>
              <a:t>thank</a:t>
            </a:r>
            <a:r>
              <a:rPr lang="hu-HU" b="1" i="1" dirty="0">
                <a:solidFill>
                  <a:srgbClr val="C00000"/>
                </a:solidFill>
              </a:rPr>
              <a:t> </a:t>
            </a:r>
            <a:r>
              <a:rPr lang="hu-HU" b="1" i="1" dirty="0" err="1">
                <a:solidFill>
                  <a:srgbClr val="C00000"/>
                </a:solidFill>
              </a:rPr>
              <a:t>the</a:t>
            </a:r>
            <a:r>
              <a:rPr lang="hu-HU" b="1" i="1" dirty="0">
                <a:solidFill>
                  <a:srgbClr val="C00000"/>
                </a:solidFill>
              </a:rPr>
              <a:t> </a:t>
            </a:r>
            <a:r>
              <a:rPr lang="hu-HU" b="1" i="1" dirty="0" err="1">
                <a:solidFill>
                  <a:srgbClr val="C00000"/>
                </a:solidFill>
              </a:rPr>
              <a:t>help</a:t>
            </a:r>
            <a:r>
              <a:rPr lang="hu-HU" b="1" i="1" dirty="0">
                <a:solidFill>
                  <a:srgbClr val="C00000"/>
                </a:solidFill>
              </a:rPr>
              <a:t> of </a:t>
            </a:r>
            <a:r>
              <a:rPr lang="hu-HU" b="1" i="1" dirty="0" err="1">
                <a:solidFill>
                  <a:srgbClr val="C00000"/>
                </a:solidFill>
              </a:rPr>
              <a:t>his</a:t>
            </a:r>
            <a:r>
              <a:rPr lang="hu-HU" b="1" i="1" dirty="0">
                <a:solidFill>
                  <a:srgbClr val="C00000"/>
                </a:solidFill>
              </a:rPr>
              <a:t> </a:t>
            </a:r>
            <a:r>
              <a:rPr lang="hu-HU" b="1" i="1" dirty="0" err="1">
                <a:solidFill>
                  <a:srgbClr val="C00000"/>
                </a:solidFill>
              </a:rPr>
              <a:t>daughter</a:t>
            </a:r>
            <a:r>
              <a:rPr lang="hu-HU" b="1" i="1" dirty="0">
                <a:solidFill>
                  <a:srgbClr val="C00000"/>
                </a:solidFill>
              </a:rPr>
              <a:t> Éva</a:t>
            </a:r>
            <a:r>
              <a:rPr lang="hu-HU" dirty="0"/>
              <a:t>.</a:t>
            </a:r>
          </a:p>
        </p:txBody>
      </p:sp>
      <p:pic>
        <p:nvPicPr>
          <p:cNvPr id="78850" name="Tartalom helye 4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188913"/>
            <a:ext cx="4464050" cy="62642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</TotalTime>
  <Words>421</Words>
  <Application>Microsoft Office PowerPoint</Application>
  <PresentationFormat>Diavetítés a képernyőre (4:3 oldalarány)</PresentationFormat>
  <Paragraphs>93</Paragraphs>
  <Slides>62</Slides>
  <Notes>2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62</vt:i4>
      </vt:variant>
    </vt:vector>
  </HeadingPairs>
  <TitlesOfParts>
    <vt:vector size="63" baseType="lpstr">
      <vt:lpstr>Office-téma</vt:lpstr>
      <vt:lpstr>Kray Zoltán Zoltán Kray</vt:lpstr>
      <vt:lpstr>Miskolc, amilyennek Kray Zolika láthatta Miskolc as Zoltán Kray could see </vt:lpstr>
      <vt:lpstr>3. dia</vt:lpstr>
      <vt:lpstr>Kray család a Vörösmarty Mihály utcában lakott</vt:lpstr>
      <vt:lpstr>A Vörösmarty Mihály utca az 1960-as évek végén</vt:lpstr>
      <vt:lpstr>Vörösmarty Mihály utca 49.</vt:lpstr>
      <vt:lpstr>A Vörösmarty Mihály utca</vt:lpstr>
      <vt:lpstr>A Vörösmarty Mihály utca 55-57.</vt:lpstr>
      <vt:lpstr>Városképek a múlt századból Photos of the city from the last century</vt:lpstr>
      <vt:lpstr>Belvárosi látkép Downtown</vt:lpstr>
      <vt:lpstr>A Palóczy utcai zsinagóga The synagogue of the Palóczy street</vt:lpstr>
      <vt:lpstr>A Fráter György Királyi Katolikus Főgimnázium Fráter György Royal Catholic Secondary  Grammar School</vt:lpstr>
      <vt:lpstr>A Széchenyi utca, háttérben a színház Széchenyi street in 1922.</vt:lpstr>
      <vt:lpstr>A Széchenyi utca 1922-ben Széchenyi street in 1922.</vt:lpstr>
      <vt:lpstr>A Széchenyi utca 1932-ben Széchenyi street in 1932. </vt:lpstr>
      <vt:lpstr>A Búza tér Wheat Square </vt:lpstr>
      <vt:lpstr>A Szemere utca Szemere street</vt:lpstr>
      <vt:lpstr>Kilátás a Szinva hídjáról View form the bridge of the Szinva creek</vt:lpstr>
      <vt:lpstr>19. dia</vt:lpstr>
      <vt:lpstr>A miskolci M. Kir. Állami Főreáliskola The Royal Hungarian Science School of Miskolc</vt:lpstr>
      <vt:lpstr>A leendő iskola épülete 1917 előttről The building of the new school before 1917.</vt:lpstr>
      <vt:lpstr>Az iskola épülete The building of the school </vt:lpstr>
      <vt:lpstr>Az iskolaépület udvara a 20. század végén The court of the school in the end of the 20th century</vt:lpstr>
      <vt:lpstr>Az iskolaépület alaprajza  The layout of the school </vt:lpstr>
      <vt:lpstr>Hunfalvy János,  1922-től az iskola névadója  János Hunfalvy, the school was named after him from 1922.</vt:lpstr>
      <vt:lpstr>A miskolci főreáliskola első tablója The pageant of the Science School of Miskolc</vt:lpstr>
      <vt:lpstr>Tabló 1922-ből Pageant from 1922. </vt:lpstr>
      <vt:lpstr>Ötödikesek 1926- 27-ben 5th year students in 1926-27 </vt:lpstr>
      <vt:lpstr>Hunfalvys kisdiákok diáksapkában Students of the Hunfalvy school wearing a students’ hat</vt:lpstr>
      <vt:lpstr>Galgói Rácz Viktor  a M. Kir.  Hunfalvy János Főreáliskola igazgatója 1921 és 1934 között  Viktor Galgói Rácz the headmaster of the Hunfalvy János Science School between 1921 and 1934 </vt:lpstr>
      <vt:lpstr>Lukács Béla 1929-től osztályfőnöke Kray Zoltánnak. Mennyiségtant tanított  Béla Lukács,  the formteacher of Zoltán Kray from 1929. He taught mathematics</vt:lpstr>
      <vt:lpstr>Kósch János 1926 – 28-ban a mennyiségtant és a rajzoló geometriát tanította  János Kósch  in 1926-28 he taught mathematics and descriptive geometry</vt:lpstr>
      <vt:lpstr>A tanári kar Kray Zoltán ötödikes korában (1929 – 30. tanév) The teachers’ staff when Zoltán Kray was a 5th year student (1929-30)</vt:lpstr>
      <vt:lpstr>Borosnyay Károly földrajz – történelem szakos tanár (Kray Zoltánt 1929-től tanította) Károly Borosnyay geometry-history teacher (He taught Zoltán Kray from 1929)</vt:lpstr>
      <vt:lpstr>Borosnyay tanár úr noteszének egy lapja osztályzatokkal One page of the notebook of teacher Borosnyay with marks </vt:lpstr>
      <vt:lpstr>Weszprémy Jenő Kray Zoltánnak harmadikos korától rajzot tanított  Jenő Weszprémy arts-geometry teacher, he taught arts for Zoltán Kray from he was a 3rd year student </vt:lpstr>
      <vt:lpstr>A Segítő Egyesület egyetlen fennmaradt könyve  The only remaining book of the Helping Fellowship</vt:lpstr>
      <vt:lpstr>Az 1924 – 25. tanévi iskolai értesítő címlapja  The first page of the School Certificate from 1924-25</vt:lpstr>
      <vt:lpstr>Osztálytársai az első osztályban His first year classmates</vt:lpstr>
      <vt:lpstr>Az iskola házirendje The policy of the school </vt:lpstr>
      <vt:lpstr>Házirend  -  Policy</vt:lpstr>
      <vt:lpstr>Az írásbeli dolgozatok címe az 1932 – 33-as tanévben The titles of the essays in 1932-33</vt:lpstr>
      <vt:lpstr>Kray Zoltán az iskolai önképzőkörben Zoltán Kray in an extracurricular activity</vt:lpstr>
      <vt:lpstr>Emlékek 1932 – 33-ból Memories from 1932-33</vt:lpstr>
      <vt:lpstr>A tanári kar  Kray Zoltán nyolcadikos korában (1932-33) The teachers’ staff in 1932-33 when Zoltán Kray was an 8th year student</vt:lpstr>
      <vt:lpstr>Tanárai nyolcadikban His teachers when he was an 8th year student </vt:lpstr>
      <vt:lpstr>A ballagás eseményei  Events of the School Leaving Ceremony</vt:lpstr>
      <vt:lpstr>Írásbeli érettségi tételek  Topics of the school leaving exam..   A június 12 – 13-14-én tartott érettségi vizsga eredményei The results of the school leaving exam, which was held on 12-13-14 June</vt:lpstr>
      <vt:lpstr>Kray Zoltán érettségi bizonyítványa  The School Leaving Certificate of Zoltán Kray.</vt:lpstr>
      <vt:lpstr>Palesztinában In Palestine </vt:lpstr>
      <vt:lpstr>A brit hadsereg tagjaként Afrikában harcol a németek ellen  As a member  of  the British  Army  he  fought  against  the Germans</vt:lpstr>
      <vt:lpstr>Alexandriában 1945-ben In Alexandria in 1945 </vt:lpstr>
      <vt:lpstr>Kitüntetései His medals</vt:lpstr>
      <vt:lpstr>Részt vesz az arab –izraeli háborúkban He took part in the Arab-Israeli Conflict. </vt:lpstr>
      <vt:lpstr>A tel-avivi vámhivatalban dolgozik 1948-tól  He worked in the customs office in Tel Aviv from 1948</vt:lpstr>
      <vt:lpstr>56. dia</vt:lpstr>
      <vt:lpstr>57. dia</vt:lpstr>
      <vt:lpstr>1964-ban hazalátogatott He had a visit in Hungary in 1964</vt:lpstr>
      <vt:lpstr>1964-ben testvérével és sógorával Miskolcra látogatott He visited Miskolc with his brother in 1964.</vt:lpstr>
      <vt:lpstr>Kray Zoltán családjával az 1970-es évek közepén: lányával, unokájával és  feleségével, Lilyvel  Zoltán Kray with his daughter, his grandchild and his wife Lily in the middle of the 1970s./</vt:lpstr>
      <vt:lpstr>2001-ben, 87 éves korában elhunyt.  He died in 2001, when he was 87.</vt:lpstr>
      <vt:lpstr>Köszönjük Éva asszony segítséget!   We would like to thank the help of his daughter Éva.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Klay Zoltán</dc:title>
  <dc:creator>Anna</dc:creator>
  <cp:lastModifiedBy>tanar</cp:lastModifiedBy>
  <cp:revision>80</cp:revision>
  <dcterms:created xsi:type="dcterms:W3CDTF">2013-07-21T08:08:27Z</dcterms:created>
  <dcterms:modified xsi:type="dcterms:W3CDTF">2014-06-30T07:44:05Z</dcterms:modified>
</cp:coreProperties>
</file>