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97" r:id="rId3"/>
    <p:sldId id="260" r:id="rId4"/>
    <p:sldId id="261" r:id="rId5"/>
    <p:sldId id="324" r:id="rId6"/>
    <p:sldId id="263" r:id="rId7"/>
    <p:sldId id="264" r:id="rId8"/>
    <p:sldId id="265" r:id="rId9"/>
    <p:sldId id="258" r:id="rId10"/>
    <p:sldId id="303" r:id="rId11"/>
    <p:sldId id="266" r:id="rId12"/>
    <p:sldId id="302" r:id="rId13"/>
    <p:sldId id="267" r:id="rId14"/>
    <p:sldId id="268" r:id="rId15"/>
    <p:sldId id="269" r:id="rId16"/>
    <p:sldId id="270" r:id="rId17"/>
    <p:sldId id="325" r:id="rId18"/>
    <p:sldId id="272" r:id="rId19"/>
    <p:sldId id="307" r:id="rId20"/>
    <p:sldId id="308" r:id="rId21"/>
    <p:sldId id="309" r:id="rId22"/>
    <p:sldId id="273" r:id="rId23"/>
    <p:sldId id="274" r:id="rId24"/>
    <p:sldId id="275" r:id="rId25"/>
    <p:sldId id="298" r:id="rId26"/>
    <p:sldId id="291" r:id="rId27"/>
    <p:sldId id="276" r:id="rId28"/>
    <p:sldId id="313" r:id="rId29"/>
    <p:sldId id="305" r:id="rId30"/>
    <p:sldId id="304" r:id="rId31"/>
    <p:sldId id="278" r:id="rId32"/>
    <p:sldId id="279" r:id="rId33"/>
    <p:sldId id="301" r:id="rId34"/>
    <p:sldId id="280" r:id="rId35"/>
    <p:sldId id="311" r:id="rId36"/>
    <p:sldId id="281" r:id="rId37"/>
    <p:sldId id="321" r:id="rId38"/>
    <p:sldId id="322" r:id="rId39"/>
    <p:sldId id="282" r:id="rId40"/>
    <p:sldId id="283" r:id="rId41"/>
    <p:sldId id="284" r:id="rId42"/>
    <p:sldId id="285" r:id="rId43"/>
    <p:sldId id="286" r:id="rId44"/>
    <p:sldId id="317" r:id="rId45"/>
    <p:sldId id="318" r:id="rId46"/>
    <p:sldId id="315" r:id="rId47"/>
    <p:sldId id="287" r:id="rId48"/>
    <p:sldId id="323" r:id="rId4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58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6" d="100"/>
        <a:sy n="4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3530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203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6992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9703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256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4174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8354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6569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17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2727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4438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5E9EFF"/>
            </a:gs>
            <a:gs pos="17000">
              <a:srgbClr val="C2D7FD"/>
            </a:gs>
            <a:gs pos="65000">
              <a:srgbClr val="85C2FF"/>
            </a:gs>
            <a:gs pos="48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4D50C-F7FC-44B6-87A9-AC7CE2D79892}" type="datetimeFigureOut">
              <a:rPr lang="hu-HU" smtClean="0"/>
              <a:t>2017.07.06.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98D6FB-7E41-4E6B-B8D4-9A069647146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7551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8602903" cy="645217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r>
              <a:rPr lang="hu-HU" sz="4000" b="1" i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Száz éve Miskolcon 3.</a:t>
            </a:r>
            <a:br>
              <a:rPr lang="hu-HU" sz="4000" b="1" i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</a:br>
            <a:r>
              <a:rPr lang="hu-HU" sz="4000" b="1" i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A Diósgyőri Gimnázium hagyományai</a:t>
            </a:r>
            <a:endParaRPr lang="hu-HU" sz="4000" b="1" i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34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hu-H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Az iskola </a:t>
            </a:r>
            <a:r>
              <a:rPr lang="hu-HU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jelvényei</a:t>
            </a:r>
            <a:r>
              <a:rPr lang="hu-HU" i="1" dirty="0">
                <a:solidFill>
                  <a:srgbClr val="00B050"/>
                </a:solidFill>
                <a:latin typeface="Bookman Old Style" panose="02050604050505020204" pitchFamily="18" charset="0"/>
              </a:rPr>
              <a:t/>
            </a:r>
            <a:br>
              <a:rPr lang="hu-HU" i="1" dirty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endParaRPr lang="hu-HU" dirty="0"/>
          </a:p>
        </p:txBody>
      </p:sp>
      <p:graphicFrame>
        <p:nvGraphicFramePr>
          <p:cNvPr id="6" name="Tartalom helye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902923118"/>
              </p:ext>
            </p:extLst>
          </p:nvPr>
        </p:nvGraphicFramePr>
        <p:xfrm>
          <a:off x="395536" y="1340768"/>
          <a:ext cx="8568952" cy="3924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6"/>
                <a:gridCol w="2807688"/>
                <a:gridCol w="273692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hu-HU" sz="2400" b="1" i="1" kern="1200" dirty="0" smtClean="0">
                          <a:solidFill>
                            <a:schemeClr val="bg1"/>
                          </a:solidFill>
                          <a:latin typeface="Bookman Old Style" panose="02050604050505020204" pitchFamily="18" charset="0"/>
                          <a:ea typeface="+mn-ea"/>
                          <a:cs typeface="+mn-cs"/>
                        </a:rPr>
                        <a:t>1950-ig</a:t>
                      </a:r>
                      <a:r>
                        <a:rPr lang="hu-HU" sz="2400" dirty="0" smtClean="0"/>
                        <a:t> (?)</a:t>
                      </a:r>
                      <a:endParaRPr lang="hu-H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400" i="1" dirty="0" smtClean="0">
                          <a:solidFill>
                            <a:schemeClr val="bg1"/>
                          </a:solidFill>
                          <a:latin typeface="Bookman Old Style" panose="02050604050505020204" pitchFamily="18" charset="0"/>
                        </a:rPr>
                        <a:t>1957 – 1997 </a:t>
                      </a:r>
                      <a:endParaRPr lang="hu-H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400" i="1" dirty="0" smtClean="0">
                          <a:solidFill>
                            <a:schemeClr val="bg1"/>
                          </a:solidFill>
                          <a:latin typeface="Bookman Old Style" panose="02050604050505020204" pitchFamily="18" charset="0"/>
                        </a:rPr>
                        <a:t>1997-től</a:t>
                      </a:r>
                      <a:endParaRPr lang="hu-H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420000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180140"/>
            <a:ext cx="2723347" cy="2418184"/>
          </a:xfrm>
        </p:spPr>
      </p:pic>
      <p:pic>
        <p:nvPicPr>
          <p:cNvPr id="7" name="Tartalom hely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040" y="1916832"/>
            <a:ext cx="2403380" cy="2944800"/>
          </a:xfrm>
          <a:prstGeom prst="rect">
            <a:avLst/>
          </a:prstGeom>
        </p:spPr>
      </p:pic>
      <p:pic>
        <p:nvPicPr>
          <p:cNvPr id="8" name="Tartalom hely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067256"/>
            <a:ext cx="2507756" cy="2943176"/>
          </a:xfrm>
          <a:prstGeom prst="rect">
            <a:avLst/>
          </a:prstGeom>
        </p:spPr>
      </p:pic>
      <p:sp>
        <p:nvSpPr>
          <p:cNvPr id="9" name="Téglalap 8"/>
          <p:cNvSpPr/>
          <p:nvPr/>
        </p:nvSpPr>
        <p:spPr>
          <a:xfrm>
            <a:off x="323528" y="6082128"/>
            <a:ext cx="223009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latin typeface="Bookman Old Style" panose="02050604050505020204" pitchFamily="18" charset="0"/>
              </a:rPr>
              <a:t>Az iskola jelvényei</a:t>
            </a:r>
            <a:endParaRPr lang="hu-HU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65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042792" cy="1143000"/>
          </a:xfrm>
        </p:spPr>
        <p:txBody>
          <a:bodyPr/>
          <a:lstStyle/>
          <a:p>
            <a:pPr eaLnBrk="1" hangingPunct="1"/>
            <a:r>
              <a:rPr lang="hu-HU" alt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Kilián György</a:t>
            </a:r>
          </a:p>
        </p:txBody>
      </p:sp>
      <p:pic>
        <p:nvPicPr>
          <p:cNvPr id="20483" name="Picture 3" descr="kilián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04" t="20694" r="27344" b="19772"/>
          <a:stretch>
            <a:fillRect/>
          </a:stretch>
        </p:blipFill>
        <p:spPr>
          <a:xfrm>
            <a:off x="4644008" y="332656"/>
            <a:ext cx="3602037" cy="5327650"/>
          </a:xfrm>
          <a:noFill/>
        </p:spPr>
      </p:pic>
      <p:sp>
        <p:nvSpPr>
          <p:cNvPr id="2" name="Tartalom helye 1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2770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i="1" dirty="0"/>
              <a:t>Munkáscsaládban született. Lakatosnak tanult. 1927-ben lett gyári munkás. A kommunista ifjúsági szervezetben tevékenykedett. 1930-ban a moszkvai Lenin Politikai Iskolában készítették fel a magyarországi feladataira. Hazatérése után a kommunista ifjúsági szövetség egyik vezetője. 1932 nyarán </a:t>
            </a:r>
            <a:r>
              <a:rPr lang="hu-HU" sz="1600" i="1" dirty="0" smtClean="0"/>
              <a:t>letartóztatták </a:t>
            </a:r>
            <a:r>
              <a:rPr lang="hu-HU" sz="1600" i="1" dirty="0"/>
              <a:t>kommunista szervezkedésért. 1934-ben </a:t>
            </a:r>
            <a:r>
              <a:rPr lang="hu-HU" sz="1600" i="1" dirty="0" smtClean="0"/>
              <a:t>kiszabadult, </a:t>
            </a:r>
            <a:r>
              <a:rPr lang="hu-HU" sz="1600" i="1" dirty="0"/>
              <a:t>Bécsbe és Párizsba </a:t>
            </a:r>
            <a:r>
              <a:rPr lang="hu-HU" sz="1600" i="1" dirty="0" smtClean="0"/>
              <a:t>utazott. </a:t>
            </a:r>
            <a:r>
              <a:rPr lang="hu-HU" sz="1600" i="1" dirty="0"/>
              <a:t>Hazatérése után </a:t>
            </a:r>
            <a:r>
              <a:rPr lang="hu-HU" sz="1600" i="1" dirty="0" smtClean="0"/>
              <a:t>letartóztatták</a:t>
            </a:r>
            <a:r>
              <a:rPr lang="hu-HU" sz="1600" i="1" dirty="0"/>
              <a:t>, kémkedéssel </a:t>
            </a:r>
            <a:r>
              <a:rPr lang="hu-HU" sz="1600" i="1" dirty="0" smtClean="0"/>
              <a:t>vádolták</a:t>
            </a:r>
            <a:r>
              <a:rPr lang="hu-HU" sz="1600" i="1" dirty="0"/>
              <a:t>. Három év fogság után </a:t>
            </a:r>
            <a:r>
              <a:rPr lang="hu-HU" sz="1600" i="1" dirty="0" smtClean="0"/>
              <a:t>szabadult. </a:t>
            </a:r>
            <a:r>
              <a:rPr lang="hu-HU" sz="1600" i="1" dirty="0"/>
              <a:t>1939-ben Isztambulon keresztül a Szovjetunióba </a:t>
            </a:r>
            <a:r>
              <a:rPr lang="hu-HU" sz="1600" i="1" dirty="0" smtClean="0"/>
              <a:t>menekült. </a:t>
            </a:r>
            <a:r>
              <a:rPr lang="hu-HU" sz="1600" i="1" dirty="0"/>
              <a:t>Egy moszkvai óragyárban </a:t>
            </a:r>
            <a:r>
              <a:rPr lang="hu-HU" sz="1600" i="1" dirty="0" smtClean="0"/>
              <a:t>dolgozott. </a:t>
            </a:r>
            <a:r>
              <a:rPr lang="hu-HU" sz="1600" i="1" dirty="0"/>
              <a:t>1941-től a Vörös Hadsereg tagjaként </a:t>
            </a:r>
            <a:r>
              <a:rPr lang="hu-HU" sz="1600" i="1" dirty="0" smtClean="0"/>
              <a:t>harcolt </a:t>
            </a:r>
            <a:r>
              <a:rPr lang="hu-HU" sz="1600" i="1" dirty="0"/>
              <a:t>a II. világháborúban. 1943-ban egy bevetésen </a:t>
            </a:r>
            <a:r>
              <a:rPr lang="hu-HU" sz="1600" i="1" dirty="0" smtClean="0"/>
              <a:t>eltűnt.</a:t>
            </a:r>
          </a:p>
          <a:p>
            <a:endParaRPr lang="hu-HU" sz="1200" dirty="0"/>
          </a:p>
        </p:txBody>
      </p:sp>
      <p:sp>
        <p:nvSpPr>
          <p:cNvPr id="3" name="Téglalap 2"/>
          <p:cNvSpPr/>
          <p:nvPr/>
        </p:nvSpPr>
        <p:spPr>
          <a:xfrm>
            <a:off x="467544" y="58052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hu-H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1950-ben a minisztérium róla nevezte el az iskolánkat</a:t>
            </a:r>
            <a:r>
              <a:rPr lang="hu-HU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.</a:t>
            </a:r>
            <a:endParaRPr lang="hu-HU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6326260" y="6237312"/>
            <a:ext cx="227818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Az iskola névadója</a:t>
            </a:r>
          </a:p>
        </p:txBody>
      </p:sp>
    </p:spTree>
    <p:extLst>
      <p:ext uri="{BB962C8B-B14F-4D97-AF65-F5344CB8AC3E}">
        <p14:creationId xmlns:p14="http://schemas.microsoft.com/office/powerpoint/2010/main" val="404362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conveyor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1956-ban az iskola </a:t>
            </a:r>
            <a: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/>
            </a:r>
            <a:b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Szemere </a:t>
            </a:r>
            <a:r>
              <a:rPr 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Bertalan nevét vette fel</a:t>
            </a: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25"/>
          <a:stretch/>
        </p:blipFill>
        <p:spPr>
          <a:xfrm>
            <a:off x="395536" y="1700808"/>
            <a:ext cx="8264067" cy="3744416"/>
          </a:xfrm>
        </p:spPr>
      </p:pic>
      <p:sp>
        <p:nvSpPr>
          <p:cNvPr id="4" name="Téglalap 3"/>
          <p:cNvSpPr/>
          <p:nvPr/>
        </p:nvSpPr>
        <p:spPr>
          <a:xfrm>
            <a:off x="611560" y="6119660"/>
            <a:ext cx="227818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Az iskola névadója</a:t>
            </a:r>
          </a:p>
        </p:txBody>
      </p:sp>
    </p:spTree>
    <p:extLst>
      <p:ext uri="{BB962C8B-B14F-4D97-AF65-F5344CB8AC3E}">
        <p14:creationId xmlns:p14="http://schemas.microsoft.com/office/powerpoint/2010/main" val="54669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1483" y="260648"/>
            <a:ext cx="8229600" cy="940966"/>
          </a:xfrm>
        </p:spPr>
        <p:txBody>
          <a:bodyPr/>
          <a:lstStyle/>
          <a:p>
            <a:r>
              <a:rPr lang="hu-H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Az iskolazászló</a:t>
            </a:r>
            <a:endParaRPr lang="hu-HU" b="1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243136" y="1170464"/>
            <a:ext cx="4040188" cy="54006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hu-HU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Az iskolazászlót 2000-ben, az iskolaépület fennállásának 50. évfordulóján a Szülői Munkaközösség </a:t>
            </a:r>
            <a:r>
              <a:rPr lang="hu-HU" b="1" i="1" dirty="0" err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adomá-nyozta</a:t>
            </a:r>
            <a:r>
              <a:rPr lang="hu-H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hu-HU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az iskolának.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hu-HU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Péter Barnabás </a:t>
            </a:r>
            <a:r>
              <a:rPr lang="hu-HU" b="1" i="1" dirty="0" err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igaz-a-tó</a:t>
            </a:r>
            <a:r>
              <a:rPr lang="hu-H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úr irányításával </a:t>
            </a:r>
            <a:r>
              <a:rPr lang="hu-HU" b="1" i="1" dirty="0" err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ter-vezte</a:t>
            </a:r>
            <a:r>
              <a:rPr lang="hu-H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hu-HU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Gavallér Pál </a:t>
            </a:r>
            <a:r>
              <a:rPr lang="hu-HU" b="1" i="1" dirty="0" err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levél-táros</a:t>
            </a:r>
            <a:r>
              <a:rPr lang="hu-H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hu-HU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és Szabó Győző tanár úr; hímezte Fehér Beatrix szülő; a zászlórudat felújította Kaló István szülő és </a:t>
            </a:r>
            <a:r>
              <a:rPr lang="hu-HU" b="1" i="1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Kendi</a:t>
            </a:r>
            <a:r>
              <a:rPr lang="hu-HU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 István oktató</a:t>
            </a:r>
            <a:r>
              <a:rPr lang="hu-HU" sz="22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.  </a:t>
            </a:r>
            <a:endParaRPr lang="hu-HU" sz="2200" b="1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Az iskolazászló vezeti a ballagást</a:t>
            </a:r>
            <a:endParaRPr lang="hu-HU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276872"/>
            <a:ext cx="4428493" cy="2952328"/>
          </a:xfrm>
        </p:spPr>
      </p:pic>
      <p:sp>
        <p:nvSpPr>
          <p:cNvPr id="8" name="Téglalap 7"/>
          <p:cNvSpPr/>
          <p:nvPr/>
        </p:nvSpPr>
        <p:spPr>
          <a:xfrm>
            <a:off x="7829792" y="5498824"/>
            <a:ext cx="813043" cy="3416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hu-HU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258045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ím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hu-HU" altLang="hu-HU" sz="32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Kamarás   tanár úr </a:t>
            </a:r>
            <a:r>
              <a:rPr lang="hu-HU" alt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az 1950-es évek elejének diáksapkáját viselő  tanítványaival</a:t>
            </a:r>
            <a:endParaRPr lang="hu-HU" altLang="hu-HU" sz="32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1747" name="Tartalom helye 3" descr="kamarás-jó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584" y="1412776"/>
            <a:ext cx="7836867" cy="5145929"/>
          </a:xfrm>
        </p:spPr>
      </p:pic>
      <p:sp>
        <p:nvSpPr>
          <p:cNvPr id="2" name="Téglalap 1"/>
          <p:cNvSpPr/>
          <p:nvPr/>
        </p:nvSpPr>
        <p:spPr>
          <a:xfrm>
            <a:off x="371208" y="6309320"/>
            <a:ext cx="138691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latin typeface="Bookman Old Style" panose="02050604050505020204" pitchFamily="18" charset="0"/>
              </a:rPr>
              <a:t>Diáksapka</a:t>
            </a:r>
            <a:endParaRPr lang="hu-HU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08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Tanulóink az 1956-ban rendszeresített diáksapkában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57" y="1340768"/>
            <a:ext cx="7681261" cy="5112568"/>
          </a:xfrm>
        </p:spPr>
      </p:pic>
      <p:sp>
        <p:nvSpPr>
          <p:cNvPr id="5" name="Téglalap 4"/>
          <p:cNvSpPr/>
          <p:nvPr/>
        </p:nvSpPr>
        <p:spPr>
          <a:xfrm>
            <a:off x="467544" y="6237312"/>
            <a:ext cx="138691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Diáksapka</a:t>
            </a:r>
          </a:p>
        </p:txBody>
      </p:sp>
    </p:spTree>
    <p:extLst>
      <p:ext uri="{BB962C8B-B14F-4D97-AF65-F5344CB8AC3E}">
        <p14:creationId xmlns:p14="http://schemas.microsoft.com/office/powerpoint/2010/main" val="154083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Osztályképek: 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/>
            </a:r>
            <a:b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diáksapkás lányok teknőssel</a:t>
            </a:r>
            <a:endParaRPr lang="hu-HU" sz="28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78732"/>
            <a:ext cx="7157406" cy="4730588"/>
          </a:xfrm>
        </p:spPr>
      </p:pic>
      <p:sp>
        <p:nvSpPr>
          <p:cNvPr id="5" name="Téglalap 4"/>
          <p:cNvSpPr/>
          <p:nvPr/>
        </p:nvSpPr>
        <p:spPr>
          <a:xfrm>
            <a:off x="371208" y="6309320"/>
            <a:ext cx="138691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Diáksapka</a:t>
            </a:r>
          </a:p>
        </p:txBody>
      </p:sp>
    </p:spTree>
    <p:extLst>
      <p:ext uri="{BB962C8B-B14F-4D97-AF65-F5344CB8AC3E}">
        <p14:creationId xmlns:p14="http://schemas.microsoft.com/office/powerpoint/2010/main" val="59869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61" y="508030"/>
            <a:ext cx="8456875" cy="5472608"/>
          </a:xfrm>
        </p:spPr>
      </p:pic>
      <p:sp>
        <p:nvSpPr>
          <p:cNvPr id="2" name="Téglalap 1"/>
          <p:cNvSpPr/>
          <p:nvPr/>
        </p:nvSpPr>
        <p:spPr>
          <a:xfrm>
            <a:off x="323528" y="6237312"/>
            <a:ext cx="2738250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Tantestületi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csoportkép</a:t>
            </a:r>
          </a:p>
        </p:txBody>
      </p:sp>
    </p:spTree>
    <p:extLst>
      <p:ext uri="{BB962C8B-B14F-4D97-AF65-F5344CB8AC3E}">
        <p14:creationId xmlns:p14="http://schemas.microsoft.com/office/powerpoint/2010/main" val="142739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conveyor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60" y="680080"/>
            <a:ext cx="8438414" cy="5978312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195736" y="116632"/>
            <a:ext cx="5112568" cy="685800"/>
          </a:xfrm>
        </p:spPr>
        <p:txBody>
          <a:bodyPr>
            <a:normAutofit/>
          </a:bodyPr>
          <a:lstStyle/>
          <a:p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Tantestületi csoportkép</a:t>
            </a:r>
          </a:p>
        </p:txBody>
      </p:sp>
    </p:spTree>
    <p:extLst>
      <p:ext uri="{BB962C8B-B14F-4D97-AF65-F5344CB8AC3E}">
        <p14:creationId xmlns:p14="http://schemas.microsoft.com/office/powerpoint/2010/main" val="297635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hu-HU" alt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Radits Erzsébet tanárnő a diákjaival</a:t>
            </a:r>
          </a:p>
        </p:txBody>
      </p:sp>
      <p:pic>
        <p:nvPicPr>
          <p:cNvPr id="30723" name="Tartalom helye 3" descr="2009_0924069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" t="10886" r="398" b="8205"/>
          <a:stretch>
            <a:fillRect/>
          </a:stretch>
        </p:blipFill>
        <p:spPr>
          <a:xfrm>
            <a:off x="285750" y="928688"/>
            <a:ext cx="8642350" cy="5286375"/>
          </a:xfrm>
        </p:spPr>
      </p:pic>
      <p:sp>
        <p:nvSpPr>
          <p:cNvPr id="4" name="Téglalap 3"/>
          <p:cNvSpPr/>
          <p:nvPr/>
        </p:nvSpPr>
        <p:spPr>
          <a:xfrm>
            <a:off x="323528" y="6237312"/>
            <a:ext cx="22765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Osztály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csoportkép</a:t>
            </a:r>
          </a:p>
        </p:txBody>
      </p:sp>
    </p:spTree>
    <p:extLst>
      <p:ext uri="{BB962C8B-B14F-4D97-AF65-F5344CB8AC3E}">
        <p14:creationId xmlns:p14="http://schemas.microsoft.com/office/powerpoint/2010/main" val="285038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Osztálykép 2013-ból. </a:t>
            </a:r>
            <a:br>
              <a:rPr 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Osztályfőnök: Gáspárné Lovas Tünde</a:t>
            </a:r>
            <a:endParaRPr lang="hu-HU" sz="32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808" y="1600200"/>
            <a:ext cx="6291068" cy="4709120"/>
          </a:xfrm>
        </p:spPr>
      </p:pic>
      <p:sp>
        <p:nvSpPr>
          <p:cNvPr id="5" name="Téglalap 4"/>
          <p:cNvSpPr/>
          <p:nvPr/>
        </p:nvSpPr>
        <p:spPr>
          <a:xfrm>
            <a:off x="323528" y="6237312"/>
            <a:ext cx="22765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Osztály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csoportkép</a:t>
            </a:r>
          </a:p>
        </p:txBody>
      </p:sp>
    </p:spTree>
    <p:extLst>
      <p:ext uri="{BB962C8B-B14F-4D97-AF65-F5344CB8AC3E}">
        <p14:creationId xmlns:p14="http://schemas.microsoft.com/office/powerpoint/2010/main" val="183948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A IV. A osztály 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a ballagás előtt az osztálytermükben</a:t>
            </a:r>
            <a:endParaRPr lang="hu-HU" sz="28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11" y="1600200"/>
            <a:ext cx="8039177" cy="4525963"/>
          </a:xfrm>
        </p:spPr>
      </p:pic>
      <p:sp>
        <p:nvSpPr>
          <p:cNvPr id="4" name="Téglalap 3"/>
          <p:cNvSpPr/>
          <p:nvPr/>
        </p:nvSpPr>
        <p:spPr>
          <a:xfrm>
            <a:off x="323528" y="6237312"/>
            <a:ext cx="22765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Osztály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csoportkép</a:t>
            </a:r>
          </a:p>
        </p:txBody>
      </p:sp>
      <p:sp>
        <p:nvSpPr>
          <p:cNvPr id="3" name="Téglalap 2"/>
          <p:cNvSpPr/>
          <p:nvPr/>
        </p:nvSpPr>
        <p:spPr>
          <a:xfrm>
            <a:off x="648777" y="1628800"/>
            <a:ext cx="10246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1983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253839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A IV.A osztály tablója  (1983)</a:t>
            </a:r>
            <a:endParaRPr lang="hu-HU" sz="28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24744"/>
            <a:ext cx="7309200" cy="5481900"/>
          </a:xfrm>
        </p:spPr>
      </p:pic>
      <p:sp>
        <p:nvSpPr>
          <p:cNvPr id="5" name="Téglalap 4"/>
          <p:cNvSpPr/>
          <p:nvPr/>
        </p:nvSpPr>
        <p:spPr>
          <a:xfrm>
            <a:off x="323528" y="6237312"/>
            <a:ext cx="79220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latin typeface="Bookman Old Style" panose="02050604050505020204" pitchFamily="18" charset="0"/>
              </a:rPr>
              <a:t>Tabló</a:t>
            </a:r>
            <a:endParaRPr lang="hu-HU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48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80" y="260648"/>
            <a:ext cx="7963874" cy="6192688"/>
          </a:xfrm>
        </p:spPr>
      </p:pic>
      <p:sp>
        <p:nvSpPr>
          <p:cNvPr id="3" name="Téglalap 2"/>
          <p:cNvSpPr/>
          <p:nvPr/>
        </p:nvSpPr>
        <p:spPr>
          <a:xfrm>
            <a:off x="323528" y="6309320"/>
            <a:ext cx="79220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latin typeface="Bookman Old Style" panose="02050604050505020204" pitchFamily="18" charset="0"/>
              </a:rPr>
              <a:t>Tabló</a:t>
            </a:r>
            <a:endParaRPr lang="hu-HU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17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conveyor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hu-HU" dirty="0" smtClean="0"/>
          </a:p>
        </p:txBody>
      </p:sp>
      <p:pic>
        <p:nvPicPr>
          <p:cNvPr id="44035" name="Picture 3" descr="tabló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60350"/>
            <a:ext cx="8281987" cy="6340475"/>
          </a:xfrm>
          <a:noFill/>
        </p:spPr>
      </p:pic>
      <p:sp>
        <p:nvSpPr>
          <p:cNvPr id="4" name="Téglalap 3"/>
          <p:cNvSpPr/>
          <p:nvPr/>
        </p:nvSpPr>
        <p:spPr>
          <a:xfrm>
            <a:off x="467544" y="6283983"/>
            <a:ext cx="80342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latin typeface="Bookman Old Style" panose="02050604050505020204" pitchFamily="18" charset="0"/>
              </a:rPr>
              <a:t>Tabló</a:t>
            </a:r>
            <a:endParaRPr lang="hu-HU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28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48680"/>
            <a:ext cx="8516530" cy="6048672"/>
          </a:xfrm>
        </p:spPr>
      </p:pic>
    </p:spTree>
    <p:extLst>
      <p:ext uri="{BB962C8B-B14F-4D97-AF65-F5344CB8AC3E}">
        <p14:creationId xmlns:p14="http://schemas.microsoft.com/office/powerpoint/2010/main" val="3933606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3312368" cy="53866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1997-ben</a:t>
            </a:r>
            <a:b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Dr. Peja Győző emlékgyűrűt kapott Palumby Gyula igazgató úr.</a:t>
            </a:r>
            <a:b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(Háttal Büki Gábor úr, a díj alapítója)</a:t>
            </a:r>
            <a:endParaRPr lang="hu-HU" sz="24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32656"/>
            <a:ext cx="4320480" cy="5801909"/>
          </a:xfrm>
        </p:spPr>
      </p:pic>
      <p:sp>
        <p:nvSpPr>
          <p:cNvPr id="5" name="Téglalap 4"/>
          <p:cNvSpPr/>
          <p:nvPr/>
        </p:nvSpPr>
        <p:spPr>
          <a:xfrm>
            <a:off x="323528" y="6237312"/>
            <a:ext cx="302679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latin typeface="Bookman Old Style" panose="02050604050505020204" pitchFamily="18" charset="0"/>
              </a:rPr>
              <a:t>Iskolai elismerések, díjak</a:t>
            </a:r>
            <a:endParaRPr lang="hu-HU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93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12160" y="476672"/>
            <a:ext cx="2890664" cy="5760640"/>
          </a:xfrm>
        </p:spPr>
        <p:txBody>
          <a:bodyPr>
            <a:noAutofit/>
          </a:bodyPr>
          <a:lstStyle/>
          <a:p>
            <a:r>
              <a:rPr lang="pt-BR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L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é</a:t>
            </a:r>
            <a:r>
              <a:rPr lang="pt-BR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n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á</a:t>
            </a:r>
            <a:r>
              <a:rPr lang="pt-BR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rt Anna 12</a:t>
            </a:r>
            <a:r>
              <a:rPr lang="pt-BR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. H </a:t>
            </a:r>
            <a:r>
              <a:rPr lang="pt-BR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oszt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á</a:t>
            </a:r>
            <a:r>
              <a:rPr lang="pt-BR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lyos tanul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ó </a:t>
            </a:r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a „Pro </a:t>
            </a:r>
            <a:r>
              <a:rPr lang="hu-HU" sz="2800" b="1" i="1" dirty="0" err="1">
                <a:solidFill>
                  <a:srgbClr val="FF0000"/>
                </a:solidFill>
                <a:latin typeface="Bookman Old Style" panose="02050604050505020204" pitchFamily="18" charset="0"/>
              </a:rPr>
              <a:t>Summo</a:t>
            </a:r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/>
            </a:r>
            <a:b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es-ES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Studio” Alma Mater </a:t>
            </a:r>
            <a:r>
              <a:rPr lang="es-ES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í</a:t>
            </a:r>
            <a:r>
              <a:rPr lang="es-ES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jban r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é</a:t>
            </a:r>
            <a:r>
              <a:rPr lang="es-ES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szes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ü</a:t>
            </a:r>
            <a:r>
              <a:rPr lang="es-ES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lt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 (2017)</a:t>
            </a:r>
            <a:endParaRPr lang="hu-HU" sz="28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8" r="21940"/>
          <a:stretch/>
        </p:blipFill>
        <p:spPr>
          <a:xfrm>
            <a:off x="467543" y="404664"/>
            <a:ext cx="5305931" cy="5688632"/>
          </a:xfrm>
        </p:spPr>
      </p:pic>
      <p:sp>
        <p:nvSpPr>
          <p:cNvPr id="4" name="Téglalap 3"/>
          <p:cNvSpPr/>
          <p:nvPr/>
        </p:nvSpPr>
        <p:spPr>
          <a:xfrm>
            <a:off x="323528" y="6237312"/>
            <a:ext cx="2993127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Iskolai elismerések, díjak</a:t>
            </a:r>
          </a:p>
        </p:txBody>
      </p:sp>
    </p:spTree>
    <p:extLst>
      <p:ext uri="{BB962C8B-B14F-4D97-AF65-F5344CB8AC3E}">
        <p14:creationId xmlns:p14="http://schemas.microsoft.com/office/powerpoint/2010/main" val="110165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930226"/>
          </a:xfrm>
        </p:spPr>
        <p:txBody>
          <a:bodyPr>
            <a:noAutofit/>
          </a:bodyPr>
          <a:lstStyle/>
          <a:p>
            <a:r>
              <a:rPr lang="hu-HU" sz="24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Csik </a:t>
            </a:r>
            <a:r>
              <a:rPr lang="hu-HU" sz="2400" b="1" i="1" dirty="0" err="1">
                <a:solidFill>
                  <a:srgbClr val="FF0000"/>
                </a:solidFill>
                <a:latin typeface="Bookman Old Style" panose="02050604050505020204" pitchFamily="18" charset="0"/>
              </a:rPr>
              <a:t>Barnabas</a:t>
            </a:r>
            <a:r>
              <a:rPr lang="hu-HU" sz="24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 12. A osztályos tanuló a „Diósgyőri Gimnáziumért Emlékplakett” elismerésben részesült (2017</a:t>
            </a:r>
            <a: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). (</a:t>
            </a:r>
            <a:r>
              <a:rPr lang="hu-HU" sz="24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Mellette Baloghné Dósa Erika tanárnő és Péter Barnabás igazgató úr)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132856"/>
            <a:ext cx="6788944" cy="4525963"/>
          </a:xfrm>
        </p:spPr>
      </p:pic>
      <p:sp>
        <p:nvSpPr>
          <p:cNvPr id="4" name="Téglalap 3"/>
          <p:cNvSpPr/>
          <p:nvPr/>
        </p:nvSpPr>
        <p:spPr>
          <a:xfrm>
            <a:off x="6150873" y="6381328"/>
            <a:ext cx="2993127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Iskolai elismerések, díjak</a:t>
            </a:r>
          </a:p>
        </p:txBody>
      </p:sp>
    </p:spTree>
    <p:extLst>
      <p:ext uri="{BB962C8B-B14F-4D97-AF65-F5344CB8AC3E}">
        <p14:creationId xmlns:p14="http://schemas.microsoft.com/office/powerpoint/2010/main" val="221079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Dr</a:t>
            </a:r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. Peja Győző </a:t>
            </a:r>
            <a:r>
              <a:rPr lang="hu-HU" sz="2800" b="1" i="1" dirty="0" err="1" smtClean="0">
                <a:solidFill>
                  <a:srgbClr val="FF0000"/>
                </a:solidFill>
                <a:latin typeface="Bookman Old Style" panose="02050604050505020204" pitchFamily="18" charset="0"/>
              </a:rPr>
              <a:t>Emlekplakett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  átadása (2017).</a:t>
            </a:r>
            <a:b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2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(Peja Angéla tanárnő, Büki Gábor úr, Pócsi Alex</a:t>
            </a:r>
            <a:r>
              <a:rPr lang="hu-HU" sz="22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12. </a:t>
            </a:r>
            <a:r>
              <a:rPr lang="hu-HU" sz="2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A osztályos tanuló )</a:t>
            </a:r>
            <a:endParaRPr lang="hu-HU" sz="22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  <p:sp>
        <p:nvSpPr>
          <p:cNvPr id="4" name="Téglalap 3"/>
          <p:cNvSpPr/>
          <p:nvPr/>
        </p:nvSpPr>
        <p:spPr>
          <a:xfrm>
            <a:off x="323527" y="6271944"/>
            <a:ext cx="302679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latin typeface="Bookman Old Style" panose="02050604050505020204" pitchFamily="18" charset="0"/>
              </a:rPr>
              <a:t>Iskolai elismerések, díjak</a:t>
            </a:r>
            <a:endParaRPr lang="hu-HU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3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Iskolabál anno …</a:t>
            </a:r>
            <a:endParaRPr lang="hu-HU" sz="36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59" y="1412776"/>
            <a:ext cx="7546108" cy="4896544"/>
          </a:xfrm>
        </p:spPr>
      </p:pic>
      <p:sp>
        <p:nvSpPr>
          <p:cNvPr id="5" name="Téglalap 4"/>
          <p:cNvSpPr/>
          <p:nvPr/>
        </p:nvSpPr>
        <p:spPr>
          <a:xfrm>
            <a:off x="323528" y="6237312"/>
            <a:ext cx="119776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latin typeface="Bookman Old Style" panose="02050604050505020204" pitchFamily="18" charset="0"/>
              </a:rPr>
              <a:t>Iskolabál</a:t>
            </a:r>
            <a:endParaRPr lang="hu-HU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72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Dr. Árnyasiné tanárnő osztálya a kopaszavató eredményhirdetésén</a:t>
            </a:r>
            <a:endParaRPr lang="hu-HU" sz="28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  <p:sp>
        <p:nvSpPr>
          <p:cNvPr id="5" name="Téglalap 4"/>
          <p:cNvSpPr/>
          <p:nvPr/>
        </p:nvSpPr>
        <p:spPr>
          <a:xfrm>
            <a:off x="323528" y="6237312"/>
            <a:ext cx="377859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latin typeface="Bookman Old Style" panose="02050604050505020204" pitchFamily="18" charset="0"/>
              </a:rPr>
              <a:t>Diákrendezvények, kopaszavató</a:t>
            </a:r>
            <a:endParaRPr lang="hu-HU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07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conveyor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Diáknapok anno …</a:t>
            </a:r>
            <a:endParaRPr lang="hu-HU" altLang="hu-HU" sz="28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3491" name="Tartalom helye 3" descr="tánc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268413"/>
            <a:ext cx="7705725" cy="5151437"/>
          </a:xfrm>
        </p:spPr>
      </p:pic>
      <p:sp>
        <p:nvSpPr>
          <p:cNvPr id="2" name="Téglalap 1"/>
          <p:cNvSpPr/>
          <p:nvPr/>
        </p:nvSpPr>
        <p:spPr>
          <a:xfrm>
            <a:off x="5724128" y="6346616"/>
            <a:ext cx="322395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Diákrendezvények, diákhét</a:t>
            </a:r>
          </a:p>
        </p:txBody>
      </p:sp>
    </p:spTree>
    <p:extLst>
      <p:ext uri="{BB962C8B-B14F-4D97-AF65-F5344CB8AC3E}">
        <p14:creationId xmlns:p14="http://schemas.microsoft.com/office/powerpoint/2010/main" val="1122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Diákheti műsor az előcsarnokban</a:t>
            </a:r>
            <a:endParaRPr lang="hu-HU" sz="36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628800"/>
            <a:ext cx="6034617" cy="4525963"/>
          </a:xfrm>
        </p:spPr>
      </p:pic>
      <p:sp>
        <p:nvSpPr>
          <p:cNvPr id="5" name="Téglalap 4"/>
          <p:cNvSpPr/>
          <p:nvPr/>
        </p:nvSpPr>
        <p:spPr>
          <a:xfrm>
            <a:off x="235576" y="6165304"/>
            <a:ext cx="322395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Diákrendezvények, diákhét</a:t>
            </a:r>
          </a:p>
        </p:txBody>
      </p:sp>
    </p:spTree>
    <p:extLst>
      <p:ext uri="{BB962C8B-B14F-4D97-AF65-F5344CB8AC3E}">
        <p14:creationId xmlns:p14="http://schemas.microsoft.com/office/powerpoint/2010/main" val="409890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conveyor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356992"/>
            <a:ext cx="4686672" cy="3124448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Diáknapok. 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/>
            </a:r>
            <a:b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Bevonul </a:t>
            </a:r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a 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diákigazgató-jelölt </a:t>
            </a:r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és kísérete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4536504" cy="3024336"/>
          </a:xfrm>
        </p:spPr>
      </p:pic>
      <p:sp>
        <p:nvSpPr>
          <p:cNvPr id="7" name="Téglalap 6"/>
          <p:cNvSpPr/>
          <p:nvPr/>
        </p:nvSpPr>
        <p:spPr>
          <a:xfrm>
            <a:off x="323528" y="6237312"/>
            <a:ext cx="322395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Diákrendezvények, diákhét</a:t>
            </a:r>
          </a:p>
        </p:txBody>
      </p:sp>
    </p:spTree>
    <p:extLst>
      <p:ext uri="{BB962C8B-B14F-4D97-AF65-F5344CB8AC3E}">
        <p14:creationId xmlns:p14="http://schemas.microsoft.com/office/powerpoint/2010/main" val="191922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3000">
        <p14:conveyor dir="l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Diáknapok – </a:t>
            </a:r>
            <a:r>
              <a:rPr lang="hu-HU" alt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diákigazgató-választás </a:t>
            </a:r>
            <a:r>
              <a:rPr lang="hu-HU" alt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eredményhirdetése</a:t>
            </a:r>
          </a:p>
        </p:txBody>
      </p:sp>
      <p:pic>
        <p:nvPicPr>
          <p:cNvPr id="64515" name="Tartalom helye 3" descr="diák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341438"/>
            <a:ext cx="6862762" cy="4797425"/>
          </a:xfrm>
        </p:spPr>
      </p:pic>
      <p:sp>
        <p:nvSpPr>
          <p:cNvPr id="4" name="Téglalap 3"/>
          <p:cNvSpPr/>
          <p:nvPr/>
        </p:nvSpPr>
        <p:spPr>
          <a:xfrm>
            <a:off x="220336" y="6237312"/>
            <a:ext cx="3239990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 smtClean="0">
                <a:latin typeface="Bookman Old Style" panose="02050604050505020204" pitchFamily="18" charset="0"/>
              </a:rPr>
              <a:t>Diákrendezvények, diákhét</a:t>
            </a:r>
            <a:endParaRPr lang="hu-HU" i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14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98776" cy="1143000"/>
          </a:xfrm>
        </p:spPr>
        <p:txBody>
          <a:bodyPr>
            <a:normAutofit/>
          </a:bodyPr>
          <a:lstStyle/>
          <a:p>
            <a:r>
              <a:rPr lang="hu-HU" sz="32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Osztálykrónikák</a:t>
            </a:r>
            <a:endParaRPr lang="hu-HU" sz="3200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12776"/>
            <a:ext cx="3348372" cy="4464496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067944" y="5589240"/>
            <a:ext cx="4752528" cy="1080120"/>
          </a:xfrm>
        </p:spPr>
        <p:txBody>
          <a:bodyPr>
            <a:noAutofit/>
          </a:bodyPr>
          <a:lstStyle/>
          <a:p>
            <a:r>
              <a:rPr lang="hu-HU" sz="2000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Az 1962-ben végzett IV. A </a:t>
            </a:r>
            <a:r>
              <a:rPr lang="hu-HU" sz="20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osztály krónikájának </a:t>
            </a:r>
            <a:r>
              <a:rPr lang="hu-HU" sz="2000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egy </a:t>
            </a:r>
            <a:r>
              <a:rPr lang="hu-HU" sz="20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lapja </a:t>
            </a:r>
          </a:p>
          <a:p>
            <a:r>
              <a:rPr lang="hu-HU" sz="18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(Mogyorósi Imre ajándéka)</a:t>
            </a:r>
            <a:endParaRPr lang="hu-HU" sz="1800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6" b="3809"/>
          <a:stretch/>
        </p:blipFill>
        <p:spPr>
          <a:xfrm>
            <a:off x="4334026" y="397042"/>
            <a:ext cx="3719408" cy="5120190"/>
          </a:xfrm>
        </p:spPr>
      </p:pic>
      <p:sp>
        <p:nvSpPr>
          <p:cNvPr id="6" name="Téglalap 5"/>
          <p:cNvSpPr/>
          <p:nvPr/>
        </p:nvSpPr>
        <p:spPr>
          <a:xfrm>
            <a:off x="323528" y="6237312"/>
            <a:ext cx="187102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Osztálykrónika</a:t>
            </a:r>
          </a:p>
        </p:txBody>
      </p:sp>
    </p:spTree>
    <p:extLst>
      <p:ext uri="{BB962C8B-B14F-4D97-AF65-F5344CB8AC3E}">
        <p14:creationId xmlns:p14="http://schemas.microsoft.com/office/powerpoint/2010/main" val="289051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conveyor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Bartha István igazgató úr beszédet mond a szalagavató ünnepélyen a tornateremben</a:t>
            </a:r>
            <a:endParaRPr lang="hu-HU" sz="24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846" y="1600200"/>
            <a:ext cx="5610308" cy="4525963"/>
          </a:xfrm>
        </p:spPr>
      </p:pic>
      <p:sp>
        <p:nvSpPr>
          <p:cNvPr id="5" name="Téglalap 4"/>
          <p:cNvSpPr/>
          <p:nvPr/>
        </p:nvSpPr>
        <p:spPr>
          <a:xfrm>
            <a:off x="323528" y="6237312"/>
            <a:ext cx="1545616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Szalagavató</a:t>
            </a:r>
          </a:p>
        </p:txBody>
      </p:sp>
    </p:spTree>
    <p:extLst>
      <p:ext uri="{BB962C8B-B14F-4D97-AF65-F5344CB8AC3E}">
        <p14:creationId xmlns:p14="http://schemas.microsoft.com/office/powerpoint/2010/main" val="327087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Szalagavató 2013-ban.</a:t>
            </a:r>
            <a:b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Az osztályfőnökök feltűzik a szalagot diákjaiknak. </a:t>
            </a:r>
            <a:b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(Középen Kónya </a:t>
            </a:r>
            <a:r>
              <a:rPr lang="hu-HU" sz="24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György tanár </a:t>
            </a:r>
            <a:r>
              <a:rPr 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úr, a kép jobb szélén Szilágyiné Major Judit tanárnő.)</a:t>
            </a:r>
            <a:endParaRPr lang="hu-HU" sz="24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916832"/>
            <a:ext cx="6788944" cy="4525963"/>
          </a:xfrm>
        </p:spPr>
      </p:pic>
      <p:sp>
        <p:nvSpPr>
          <p:cNvPr id="5" name="Téglalap 4"/>
          <p:cNvSpPr/>
          <p:nvPr/>
        </p:nvSpPr>
        <p:spPr>
          <a:xfrm>
            <a:off x="323528" y="6237312"/>
            <a:ext cx="1545616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Szalagavató</a:t>
            </a:r>
          </a:p>
        </p:txBody>
      </p:sp>
    </p:spTree>
    <p:extLst>
      <p:ext uri="{BB962C8B-B14F-4D97-AF65-F5344CB8AC3E}">
        <p14:creationId xmlns:p14="http://schemas.microsoft.com/office/powerpoint/2010/main" val="68698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Ballagás (felügyeli Kamarás tanár úr)</a:t>
            </a:r>
            <a:endParaRPr lang="hu-HU" sz="28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450" y="1412776"/>
            <a:ext cx="6853942" cy="5050273"/>
          </a:xfrm>
        </p:spPr>
      </p:pic>
      <p:sp>
        <p:nvSpPr>
          <p:cNvPr id="4" name="Téglalap 3"/>
          <p:cNvSpPr/>
          <p:nvPr/>
        </p:nvSpPr>
        <p:spPr>
          <a:xfrm>
            <a:off x="323528" y="6309320"/>
            <a:ext cx="116249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Ballagás</a:t>
            </a:r>
          </a:p>
        </p:txBody>
      </p:sp>
    </p:spTree>
    <p:extLst>
      <p:ext uri="{BB962C8B-B14F-4D97-AF65-F5344CB8AC3E}">
        <p14:creationId xmlns:p14="http://schemas.microsoft.com/office/powerpoint/2010/main" val="80585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alt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Szabó Kálmánné </a:t>
            </a:r>
            <a:r>
              <a:rPr lang="hu-HU" alt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tanárnő </a:t>
            </a:r>
            <a:r>
              <a:rPr lang="hu-HU" alt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osztálya a ballagási </a:t>
            </a:r>
            <a:r>
              <a:rPr lang="hu-HU" alt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ünnepélyen </a:t>
            </a:r>
            <a:endParaRPr lang="hu-HU" altLang="hu-HU" sz="3600" b="1" i="1" dirty="0" smtClean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9155" name="Tartalom helye 3" descr="ballagá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429509"/>
            <a:ext cx="8343900" cy="5400675"/>
          </a:xfrm>
        </p:spPr>
      </p:pic>
      <p:sp>
        <p:nvSpPr>
          <p:cNvPr id="4" name="Téglalap 3"/>
          <p:cNvSpPr/>
          <p:nvPr/>
        </p:nvSpPr>
        <p:spPr>
          <a:xfrm>
            <a:off x="323528" y="6309320"/>
            <a:ext cx="116249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Ballagás</a:t>
            </a:r>
          </a:p>
        </p:txBody>
      </p:sp>
    </p:spTree>
    <p:extLst>
      <p:ext uri="{BB962C8B-B14F-4D97-AF65-F5344CB8AC3E}">
        <p14:creationId xmlns:p14="http://schemas.microsoft.com/office/powerpoint/2010/main" val="279067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6000">
        <p14:conveyor dir="l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Ballagási ünnepély a sportpályán</a:t>
            </a:r>
            <a:endParaRPr lang="hu-HU" sz="36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497" y="1600200"/>
            <a:ext cx="6761006" cy="4525963"/>
          </a:xfrm>
        </p:spPr>
      </p:pic>
      <p:sp>
        <p:nvSpPr>
          <p:cNvPr id="5" name="Téglalap 4"/>
          <p:cNvSpPr/>
          <p:nvPr/>
        </p:nvSpPr>
        <p:spPr>
          <a:xfrm>
            <a:off x="323528" y="6236314"/>
            <a:ext cx="116249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Ballagás</a:t>
            </a:r>
          </a:p>
        </p:txBody>
      </p:sp>
    </p:spTree>
    <p:extLst>
      <p:ext uri="{BB962C8B-B14F-4D97-AF65-F5344CB8AC3E}">
        <p14:creationId xmlns:p14="http://schemas.microsoft.com/office/powerpoint/2010/main" val="24643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Fáklyás ballagás</a:t>
            </a:r>
            <a:endParaRPr lang="hu-HU" sz="36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699" y="1600200"/>
            <a:ext cx="6790602" cy="4525963"/>
          </a:xfrm>
        </p:spPr>
      </p:pic>
      <p:sp>
        <p:nvSpPr>
          <p:cNvPr id="5" name="Téglalap 4"/>
          <p:cNvSpPr/>
          <p:nvPr/>
        </p:nvSpPr>
        <p:spPr>
          <a:xfrm>
            <a:off x="323528" y="6251554"/>
            <a:ext cx="116249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Ballagás</a:t>
            </a:r>
          </a:p>
        </p:txBody>
      </p:sp>
    </p:spTree>
    <p:extLst>
      <p:ext uri="{BB962C8B-B14F-4D97-AF65-F5344CB8AC3E}">
        <p14:creationId xmlns:p14="http://schemas.microsoft.com/office/powerpoint/2010/main" val="312306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Ünnepi műsor a várban a végzősök </a:t>
            </a:r>
            <a: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tiszteletére (2017)</a:t>
            </a:r>
            <a:endParaRPr lang="hu-HU" sz="36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  <p:sp>
        <p:nvSpPr>
          <p:cNvPr id="4" name="Téglalap 3"/>
          <p:cNvSpPr/>
          <p:nvPr/>
        </p:nvSpPr>
        <p:spPr>
          <a:xfrm>
            <a:off x="323528" y="6271944"/>
            <a:ext cx="116249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Ballagás</a:t>
            </a:r>
          </a:p>
        </p:txBody>
      </p:sp>
    </p:spTree>
    <p:extLst>
      <p:ext uri="{BB962C8B-B14F-4D97-AF65-F5344CB8AC3E}">
        <p14:creationId xmlns:p14="http://schemas.microsoft.com/office/powerpoint/2010/main" val="175022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Osztálytalálkozó (1997</a:t>
            </a:r>
            <a: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)</a:t>
            </a:r>
            <a:b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(A csacsit vezeti </a:t>
            </a:r>
            <a:r>
              <a:rPr lang="hu-HU" sz="3600" b="1" i="1" dirty="0" err="1" smtClean="0">
                <a:solidFill>
                  <a:srgbClr val="FF0000"/>
                </a:solidFill>
                <a:latin typeface="Bookman Old Style" panose="02050604050505020204" pitchFamily="18" charset="0"/>
              </a:rPr>
              <a:t>Bollók</a:t>
            </a:r>
            <a:r>
              <a:rPr lang="hu-HU" sz="3600" b="1" i="1" smtClean="0">
                <a:solidFill>
                  <a:srgbClr val="FF0000"/>
                </a:solidFill>
                <a:latin typeface="Bookman Old Style" panose="02050604050505020204" pitchFamily="18" charset="0"/>
              </a:rPr>
              <a:t> János)</a:t>
            </a:r>
            <a:endParaRPr lang="hu-HU" sz="36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12776"/>
            <a:ext cx="7090129" cy="5262452"/>
          </a:xfrm>
        </p:spPr>
      </p:pic>
      <p:sp>
        <p:nvSpPr>
          <p:cNvPr id="5" name="Téglalap 4"/>
          <p:cNvSpPr/>
          <p:nvPr/>
        </p:nvSpPr>
        <p:spPr>
          <a:xfrm>
            <a:off x="323528" y="6309320"/>
            <a:ext cx="221406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Érettségi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találkozó</a:t>
            </a:r>
          </a:p>
        </p:txBody>
      </p:sp>
    </p:spTree>
    <p:extLst>
      <p:ext uri="{BB962C8B-B14F-4D97-AF65-F5344CB8AC3E}">
        <p14:creationId xmlns:p14="http://schemas.microsoft.com/office/powerpoint/2010/main" val="351865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hu-HU" sz="2800" b="1" i="1" dirty="0" err="1" smtClean="0">
                <a:solidFill>
                  <a:srgbClr val="FF0000"/>
                </a:solidFill>
                <a:latin typeface="Bookman Old Style" panose="02050604050505020204" pitchFamily="18" charset="0"/>
              </a:rPr>
              <a:t>Radits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 </a:t>
            </a:r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Erzsébet tanárnő 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1971-ben </a:t>
            </a:r>
            <a:r>
              <a:rPr lang="hu-HU" sz="28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érettségizett IV.C </a:t>
            </a:r>
            <a:r>
              <a:rPr lang="hu-HU" sz="28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osztályának találkozója 2011-ben</a:t>
            </a:r>
            <a:endParaRPr lang="hu-HU" sz="28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601" y="2011680"/>
            <a:ext cx="6813277" cy="4525963"/>
          </a:xfrm>
        </p:spPr>
      </p:pic>
    </p:spTree>
    <p:extLst>
      <p:ext uri="{BB962C8B-B14F-4D97-AF65-F5344CB8AC3E}">
        <p14:creationId xmlns:p14="http://schemas.microsoft.com/office/powerpoint/2010/main" val="410050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4320480" cy="1143000"/>
          </a:xfrm>
        </p:spPr>
        <p:txBody>
          <a:bodyPr>
            <a:noAutofit/>
          </a:bodyPr>
          <a:lstStyle/>
          <a:p>
            <a:r>
              <a:rPr 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Tanártalálkozók</a:t>
            </a:r>
            <a:endParaRPr lang="hu-HU" sz="360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906115"/>
          </a:xfrm>
        </p:spPr>
        <p:txBody>
          <a:bodyPr>
            <a:noAutofit/>
          </a:bodyPr>
          <a:lstStyle/>
          <a:p>
            <a:r>
              <a:rPr lang="hu-HU" sz="2000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Fábián József, Szepesi László és </a:t>
            </a:r>
            <a:r>
              <a:rPr lang="hu-HU" sz="2000" i="1" dirty="0" err="1" smtClean="0">
                <a:solidFill>
                  <a:srgbClr val="FF0000"/>
                </a:solidFill>
                <a:latin typeface="Bookman Old Style" panose="02050604050505020204" pitchFamily="18" charset="0"/>
              </a:rPr>
              <a:t>Grescsák</a:t>
            </a:r>
            <a:r>
              <a:rPr lang="hu-HU" sz="20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 Zoltán tanár </a:t>
            </a:r>
            <a:r>
              <a:rPr lang="hu-HU" sz="2000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urak (2008</a:t>
            </a:r>
            <a:r>
              <a:rPr lang="hu-HU" sz="20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)</a:t>
            </a:r>
            <a:endParaRPr lang="hu-HU" sz="2000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492896"/>
            <a:ext cx="4128000" cy="3096000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499992" y="1340768"/>
            <a:ext cx="4392488" cy="711770"/>
          </a:xfrm>
        </p:spPr>
        <p:txBody>
          <a:bodyPr>
            <a:noAutofit/>
          </a:bodyPr>
          <a:lstStyle/>
          <a:p>
            <a:r>
              <a:rPr lang="hu-HU" sz="20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Vendégeink </a:t>
            </a:r>
            <a:r>
              <a:rPr lang="hu-HU" sz="2000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a </a:t>
            </a:r>
            <a:r>
              <a:rPr lang="hu-HU" sz="2000" i="1" dirty="0" err="1" smtClean="0">
                <a:solidFill>
                  <a:srgbClr val="FF0000"/>
                </a:solidFill>
                <a:latin typeface="Bookman Old Style" panose="02050604050505020204" pitchFamily="18" charset="0"/>
              </a:rPr>
              <a:t>kiadványaink-kal</a:t>
            </a:r>
            <a:r>
              <a:rPr lang="hu-HU" sz="20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 </a:t>
            </a:r>
            <a:r>
              <a:rPr lang="hu-HU" sz="2000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ismerkednek (2013</a:t>
            </a:r>
            <a:r>
              <a:rPr lang="hu-HU" sz="20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)</a:t>
            </a:r>
            <a:endParaRPr lang="hu-HU" sz="2000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492896"/>
            <a:ext cx="4385193" cy="3096000"/>
          </a:xfrm>
        </p:spPr>
      </p:pic>
    </p:spTree>
    <p:extLst>
      <p:ext uri="{BB962C8B-B14F-4D97-AF65-F5344CB8AC3E}">
        <p14:creationId xmlns:p14="http://schemas.microsoft.com/office/powerpoint/2010/main" val="33847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3538736" cy="136815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hu-HU" sz="24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1955: HÚSZÉVES ÉVFORDULÓ</a:t>
            </a:r>
            <a:endParaRPr lang="hu-HU" sz="2400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76672"/>
            <a:ext cx="4128864" cy="5853113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2852936"/>
            <a:ext cx="3322712" cy="327322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hu-HU" sz="20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Joború Magda </a:t>
            </a:r>
            <a:endParaRPr lang="hu-HU" sz="20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</a:pPr>
            <a:r>
              <a:rPr lang="hu-HU" sz="20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oktatásügyi </a:t>
            </a:r>
            <a:r>
              <a:rPr lang="hu-HU" sz="20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miniszterhelyettes jókívánságai az iskola EMLÉKKÖNYVÉBEN</a:t>
            </a:r>
            <a:endParaRPr lang="hu-HU" sz="20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323528" y="6237312"/>
            <a:ext cx="31838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Jubileumi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megemlékezések</a:t>
            </a:r>
          </a:p>
        </p:txBody>
      </p:sp>
    </p:spTree>
    <p:extLst>
      <p:ext uri="{BB962C8B-B14F-4D97-AF65-F5344CB8AC3E}">
        <p14:creationId xmlns:p14="http://schemas.microsoft.com/office/powerpoint/2010/main" val="219151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24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1975: </a:t>
            </a:r>
            <a:r>
              <a:rPr lang="hu-HU" sz="2400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HUSZONÖTÉVES ÉVFORDULÓ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137" y="389350"/>
            <a:ext cx="4227576" cy="5620512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sz="20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Ortutay Gyula megérkezik a ballagásra (Bartha István, Ortutay Gyula, Kamarás István)</a:t>
            </a:r>
          </a:p>
          <a:p>
            <a:r>
              <a:rPr lang="hu-HU" sz="20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Ortutay Gyula vallás- és közoktatásügyi </a:t>
            </a:r>
            <a:r>
              <a:rPr lang="hu-HU" sz="20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minisztersége idején (1947–1950</a:t>
            </a:r>
            <a:r>
              <a:rPr lang="hu-HU" sz="20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) az </a:t>
            </a:r>
            <a:r>
              <a:rPr lang="hu-HU" sz="20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épült a mai iskola</a:t>
            </a:r>
            <a:endParaRPr lang="hu-HU" sz="20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323527" y="6087278"/>
            <a:ext cx="31838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Jubileumi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megemlékezések</a:t>
            </a:r>
          </a:p>
        </p:txBody>
      </p:sp>
    </p:spTree>
    <p:extLst>
      <p:ext uri="{BB962C8B-B14F-4D97-AF65-F5344CB8AC3E}">
        <p14:creationId xmlns:p14="http://schemas.microsoft.com/office/powerpoint/2010/main" val="67050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Az 1975-ös jubileum kiadványai</a:t>
            </a:r>
            <a:endParaRPr lang="hu-HU" sz="32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40768"/>
            <a:ext cx="3498303" cy="4525963"/>
          </a:xfrm>
        </p:spPr>
      </p:pic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340768"/>
            <a:ext cx="3150112" cy="4525963"/>
          </a:xfrm>
        </p:spPr>
      </p:pic>
      <p:sp>
        <p:nvSpPr>
          <p:cNvPr id="7" name="Téglalap 6"/>
          <p:cNvSpPr/>
          <p:nvPr/>
        </p:nvSpPr>
        <p:spPr>
          <a:xfrm>
            <a:off x="323527" y="6087278"/>
            <a:ext cx="31838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Jubileumi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megemlékezések</a:t>
            </a:r>
          </a:p>
        </p:txBody>
      </p:sp>
    </p:spTree>
    <p:extLst>
      <p:ext uri="{BB962C8B-B14F-4D97-AF65-F5344CB8AC3E}">
        <p14:creationId xmlns:p14="http://schemas.microsoft.com/office/powerpoint/2010/main" val="27139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491880" y="1268760"/>
            <a:ext cx="5184576" cy="1143000"/>
          </a:xfrm>
        </p:spPr>
        <p:txBody>
          <a:bodyPr/>
          <a:lstStyle/>
          <a:p>
            <a:r>
              <a:rPr 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1997 </a:t>
            </a:r>
            <a:r>
              <a:rPr lang="hu-HU" sz="32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: 80 éve Miskolcon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80737" y="5232474"/>
            <a:ext cx="2948068" cy="1224136"/>
          </a:xfrm>
        </p:spPr>
        <p:txBody>
          <a:bodyPr/>
          <a:lstStyle/>
          <a:p>
            <a:pPr algn="r"/>
            <a:r>
              <a:rPr lang="hu-HU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Jubileumi emlékműsor a színházban</a:t>
            </a:r>
            <a:endParaRPr lang="hu-HU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3" name="Tartalom helye 12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708920"/>
            <a:ext cx="5153737" cy="3672408"/>
          </a:xfrm>
        </p:spPr>
      </p:pic>
      <p:pic>
        <p:nvPicPr>
          <p:cNvPr id="12" name="Tartalom helye 1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0688"/>
            <a:ext cx="2548642" cy="3384376"/>
          </a:xfrm>
        </p:spPr>
      </p:pic>
      <p:sp>
        <p:nvSpPr>
          <p:cNvPr id="6" name="Téglalap 5"/>
          <p:cNvSpPr/>
          <p:nvPr/>
        </p:nvSpPr>
        <p:spPr>
          <a:xfrm>
            <a:off x="5652120" y="6271944"/>
            <a:ext cx="31838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Jubileumi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megemlékezések</a:t>
            </a:r>
          </a:p>
        </p:txBody>
      </p:sp>
    </p:spTree>
    <p:extLst>
      <p:ext uri="{BB962C8B-B14F-4D97-AF65-F5344CB8AC3E}">
        <p14:creationId xmlns:p14="http://schemas.microsoft.com/office/powerpoint/2010/main" val="41738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3299966"/>
          </a:xfrm>
        </p:spPr>
        <p:txBody>
          <a:bodyPr/>
          <a:lstStyle/>
          <a:p>
            <a:pPr algn="ctr"/>
            <a:r>
              <a:rPr lang="hu-HU" sz="32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2000 : </a:t>
            </a:r>
            <a:r>
              <a:rPr lang="hu-HU" sz="3200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/>
            </a:r>
            <a:br>
              <a:rPr lang="hu-HU" sz="3200" i="1" dirty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3200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ötvenéves az iskolaépület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720" y="273050"/>
            <a:ext cx="4264410" cy="5853113"/>
          </a:xfrm>
        </p:spPr>
      </p:pic>
      <p:sp>
        <p:nvSpPr>
          <p:cNvPr id="4" name="Téglalap 3"/>
          <p:cNvSpPr/>
          <p:nvPr/>
        </p:nvSpPr>
        <p:spPr>
          <a:xfrm>
            <a:off x="323528" y="6237312"/>
            <a:ext cx="31838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Jubileumi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megemlékezések</a:t>
            </a:r>
          </a:p>
        </p:txBody>
      </p:sp>
    </p:spTree>
    <p:extLst>
      <p:ext uri="{BB962C8B-B14F-4D97-AF65-F5344CB8AC3E}">
        <p14:creationId xmlns:p14="http://schemas.microsoft.com/office/powerpoint/2010/main" val="73741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r>
              <a:rPr 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Száz éve </a:t>
            </a:r>
            <a:r>
              <a:rPr lang="hu-HU" sz="36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Miskolcon.</a:t>
            </a:r>
            <a:r>
              <a:rPr 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/>
            </a:r>
            <a:br>
              <a:rPr 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36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Ünnepi műsor a színházban 2017. június 10-én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88840"/>
            <a:ext cx="6788944" cy="4525963"/>
          </a:xfrm>
        </p:spPr>
      </p:pic>
      <p:sp>
        <p:nvSpPr>
          <p:cNvPr id="5" name="Téglalap 4"/>
          <p:cNvSpPr/>
          <p:nvPr/>
        </p:nvSpPr>
        <p:spPr>
          <a:xfrm>
            <a:off x="323528" y="6381328"/>
            <a:ext cx="31838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Jubileumi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megemlékezések</a:t>
            </a:r>
          </a:p>
        </p:txBody>
      </p:sp>
    </p:spTree>
    <p:extLst>
      <p:ext uri="{BB962C8B-B14F-4D97-AF65-F5344CB8AC3E}">
        <p14:creationId xmlns:p14="http://schemas.microsoft.com/office/powerpoint/2010/main" val="146380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4797152"/>
            <a:ext cx="8496944" cy="1002234"/>
          </a:xfrm>
        </p:spPr>
        <p:txBody>
          <a:bodyPr>
            <a:normAutofit fontScale="90000"/>
          </a:bodyPr>
          <a:lstStyle/>
          <a:p>
            <a:pPr algn="ctr"/>
            <a:r>
              <a:rPr lang="hu-HU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Száz éve Miskolcon</a:t>
            </a:r>
            <a:br>
              <a:rPr lang="hu-HU" i="1" dirty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A 2017</a:t>
            </a:r>
            <a:r>
              <a:rPr lang="hu-HU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. június </a:t>
            </a:r>
            <a:r>
              <a:rPr lang="hu-HU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10-én a </a:t>
            </a:r>
            <a:r>
              <a:rPr lang="hu-HU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színházban </a:t>
            </a:r>
            <a:r>
              <a:rPr lang="hu-HU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rendezett ünnepi műsort megnyitja  Péter Barnabás igazgató úr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>
          <a:xfrm>
            <a:off x="1691680" y="260648"/>
            <a:ext cx="6206480" cy="465486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539552" y="5805264"/>
            <a:ext cx="8208912" cy="804862"/>
          </a:xfrm>
        </p:spPr>
        <p:txBody>
          <a:bodyPr>
            <a:noAutofit/>
          </a:bodyPr>
          <a:lstStyle/>
          <a:p>
            <a:pPr algn="ctr"/>
            <a:r>
              <a:rPr lang="hu-HU" sz="1800" b="1" i="1" dirty="0"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Jobbra dr. László István, a Miskolci Tankerület </a:t>
            </a:r>
            <a:r>
              <a:rPr lang="hu-HU" sz="1800" b="1" i="1" dirty="0" smtClean="0"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igazgatója</a:t>
            </a:r>
          </a:p>
          <a:p>
            <a:pPr algn="ctr"/>
            <a:r>
              <a:rPr lang="hu-HU" sz="1800" b="1" i="1" dirty="0" smtClean="0"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 </a:t>
            </a:r>
            <a:r>
              <a:rPr lang="hu-HU" sz="1800" b="1" i="1" dirty="0"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és </a:t>
            </a:r>
            <a:r>
              <a:rPr lang="hu-HU" sz="1800" b="1" i="1" dirty="0" smtClean="0"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dr</a:t>
            </a:r>
            <a:r>
              <a:rPr lang="hu-HU" sz="1800" b="1" i="1" dirty="0"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. </a:t>
            </a:r>
            <a:r>
              <a:rPr lang="hu-HU" sz="1800" b="1" i="1" dirty="0" err="1"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Szinay</a:t>
            </a:r>
            <a:r>
              <a:rPr lang="hu-HU" sz="1800" b="1" i="1" dirty="0">
                <a:solidFill>
                  <a:srgbClr val="FF0000"/>
                </a:solidFill>
                <a:latin typeface="Bookman Old Style" panose="02050604050505020204" pitchFamily="18" charset="0"/>
                <a:ea typeface="+mj-ea"/>
                <a:cs typeface="+mj-cs"/>
              </a:rPr>
              <a:t> Attila helyettes államtitkár</a:t>
            </a:r>
          </a:p>
        </p:txBody>
      </p:sp>
      <p:sp>
        <p:nvSpPr>
          <p:cNvPr id="6" name="Téglalap 5"/>
          <p:cNvSpPr/>
          <p:nvPr/>
        </p:nvSpPr>
        <p:spPr>
          <a:xfrm>
            <a:off x="323528" y="6456610"/>
            <a:ext cx="31838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Jubileumi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megemlékezések</a:t>
            </a:r>
          </a:p>
        </p:txBody>
      </p:sp>
    </p:spTree>
    <p:extLst>
      <p:ext uri="{BB962C8B-B14F-4D97-AF65-F5344CB8AC3E}">
        <p14:creationId xmlns:p14="http://schemas.microsoft.com/office/powerpoint/2010/main" val="322360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/>
          </a:bodyPr>
          <a:lstStyle/>
          <a:p>
            <a:r>
              <a:rPr lang="hu-HU" sz="3200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Száz éve </a:t>
            </a:r>
            <a:r>
              <a:rPr 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Miskolcon</a:t>
            </a:r>
            <a:br>
              <a:rPr 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</a:br>
            <a:r>
              <a:rPr 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Az iskolatörténeti kiállítást megnyitja </a:t>
            </a:r>
            <a:r>
              <a:rPr lang="hu-HU" sz="3200" b="1" i="1" dirty="0" err="1" smtClean="0">
                <a:solidFill>
                  <a:srgbClr val="FF0000"/>
                </a:solidFill>
                <a:latin typeface="Bookman Old Style" panose="02050604050505020204" pitchFamily="18" charset="0"/>
              </a:rPr>
              <a:t>Somorjai</a:t>
            </a:r>
            <a:r>
              <a:rPr 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 Lehel, a  levéltár igazgatója (2017. június 7.)</a:t>
            </a:r>
            <a:endParaRPr lang="hu-HU" sz="32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636912"/>
            <a:ext cx="5881687" cy="3921125"/>
          </a:xfrm>
        </p:spPr>
      </p:pic>
      <p:sp>
        <p:nvSpPr>
          <p:cNvPr id="5" name="Téglalap 4"/>
          <p:cNvSpPr/>
          <p:nvPr/>
        </p:nvSpPr>
        <p:spPr>
          <a:xfrm>
            <a:off x="323528" y="6309320"/>
            <a:ext cx="318388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Jubileumi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megemlékezések</a:t>
            </a:r>
          </a:p>
        </p:txBody>
      </p:sp>
    </p:spTree>
    <p:extLst>
      <p:ext uri="{BB962C8B-B14F-4D97-AF65-F5344CB8AC3E}">
        <p14:creationId xmlns:p14="http://schemas.microsoft.com/office/powerpoint/2010/main" val="360264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Évkönyveink</a:t>
            </a:r>
            <a:endParaRPr lang="hu-HU" sz="32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268760"/>
            <a:ext cx="6476537" cy="4857403"/>
          </a:xfrm>
        </p:spPr>
      </p:pic>
      <p:sp>
        <p:nvSpPr>
          <p:cNvPr id="5" name="Téglalap 4"/>
          <p:cNvSpPr/>
          <p:nvPr/>
        </p:nvSpPr>
        <p:spPr>
          <a:xfrm>
            <a:off x="323528" y="6309320"/>
            <a:ext cx="215155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hu-HU" i="1" dirty="0">
                <a:latin typeface="Bookman Old Style" panose="02050604050505020204" pitchFamily="18" charset="0"/>
              </a:rPr>
              <a:t>Iskolai</a:t>
            </a:r>
            <a:r>
              <a:rPr lang="hu-HU" dirty="0" smtClean="0"/>
              <a:t> </a:t>
            </a:r>
            <a:r>
              <a:rPr lang="hu-HU" i="1" dirty="0">
                <a:latin typeface="Bookman Old Style" panose="02050604050505020204" pitchFamily="18" charset="0"/>
              </a:rPr>
              <a:t>évkönyvek</a:t>
            </a:r>
          </a:p>
        </p:txBody>
      </p:sp>
    </p:spTree>
    <p:extLst>
      <p:ext uri="{BB962C8B-B14F-4D97-AF65-F5344CB8AC3E}">
        <p14:creationId xmlns:p14="http://schemas.microsoft.com/office/powerpoint/2010/main" val="391267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artalom helye 8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628800"/>
            <a:ext cx="5400600" cy="4050450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267744" y="548680"/>
            <a:ext cx="6285384" cy="936104"/>
          </a:xfrm>
        </p:spPr>
        <p:txBody>
          <a:bodyPr>
            <a:normAutofit/>
          </a:bodyPr>
          <a:lstStyle/>
          <a:p>
            <a:r>
              <a:rPr lang="en-US" b="1" i="1" dirty="0">
                <a:solidFill>
                  <a:srgbClr val="FF0000"/>
                </a:solidFill>
                <a:latin typeface="Adobe Garamond Pro Bold" pitchFamily="18" charset="-18"/>
              </a:rPr>
              <a:t>K</a:t>
            </a:r>
            <a:r>
              <a:rPr lang="hu-HU" b="1" i="1" dirty="0">
                <a:solidFill>
                  <a:srgbClr val="FF0000"/>
                </a:solidFill>
                <a:latin typeface="Adobe Garamond Pro Bold" pitchFamily="18" charset="-18"/>
              </a:rPr>
              <a:t>ö</a:t>
            </a:r>
            <a:r>
              <a:rPr lang="en-US" b="1" i="1" dirty="0" err="1">
                <a:solidFill>
                  <a:srgbClr val="FF0000"/>
                </a:solidFill>
                <a:latin typeface="Adobe Garamond Pro Bold" pitchFamily="18" charset="-18"/>
              </a:rPr>
              <a:t>sz</a:t>
            </a:r>
            <a:r>
              <a:rPr lang="hu-HU" b="1" i="1" dirty="0">
                <a:solidFill>
                  <a:srgbClr val="FF0000"/>
                </a:solidFill>
                <a:latin typeface="Adobe Garamond Pro Bold" pitchFamily="18" charset="-18"/>
              </a:rPr>
              <a:t>ö</a:t>
            </a:r>
            <a:r>
              <a:rPr lang="en-US" b="1" i="1" dirty="0">
                <a:solidFill>
                  <a:srgbClr val="FF0000"/>
                </a:solidFill>
                <a:latin typeface="Adobe Garamond Pro Bold" pitchFamily="18" charset="-18"/>
              </a:rPr>
              <a:t>n</a:t>
            </a:r>
            <a:r>
              <a:rPr lang="hu-HU" b="1" i="1" dirty="0">
                <a:solidFill>
                  <a:srgbClr val="FF0000"/>
                </a:solidFill>
                <a:latin typeface="Adobe Garamond Pro Bold" pitchFamily="18" charset="-18"/>
              </a:rPr>
              <a:t>ö</a:t>
            </a:r>
            <a:r>
              <a:rPr lang="en-US" b="1" i="1" dirty="0">
                <a:solidFill>
                  <a:srgbClr val="FF0000"/>
                </a:solidFill>
                <a:latin typeface="Adobe Garamond Pro Bold" pitchFamily="18" charset="-18"/>
              </a:rPr>
              <a:t>m a </a:t>
            </a:r>
            <a:r>
              <a:rPr lang="en-US" b="1" i="1" dirty="0" err="1">
                <a:solidFill>
                  <a:srgbClr val="FF0000"/>
                </a:solidFill>
                <a:latin typeface="Adobe Garamond Pro Bold" pitchFamily="18" charset="-18"/>
              </a:rPr>
              <a:t>figyel</a:t>
            </a:r>
            <a:r>
              <a:rPr lang="hu-HU" b="1" i="1" dirty="0">
                <a:solidFill>
                  <a:srgbClr val="FF0000"/>
                </a:solidFill>
                <a:latin typeface="Adobe Garamond Pro Bold" pitchFamily="18" charset="-18"/>
              </a:rPr>
              <a:t>m</a:t>
            </a:r>
            <a:r>
              <a:rPr lang="en-US" b="1" i="1" dirty="0">
                <a:solidFill>
                  <a:srgbClr val="FF0000"/>
                </a:solidFill>
                <a:latin typeface="Adobe Garamond Pro Bold" pitchFamily="18" charset="-18"/>
              </a:rPr>
              <a:t>et</a:t>
            </a:r>
            <a:r>
              <a:rPr lang="en-US" b="1" i="1" dirty="0" smtClean="0">
                <a:solidFill>
                  <a:srgbClr val="FF0000"/>
                </a:solidFill>
                <a:latin typeface="Adobe Garamond Pro Bold" pitchFamily="18" charset="-18"/>
              </a:rPr>
              <a:t>!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91072" y="5805264"/>
            <a:ext cx="8101408" cy="881256"/>
          </a:xfrm>
          <a:noFill/>
        </p:spPr>
        <p:txBody>
          <a:bodyPr>
            <a:noAutofit/>
          </a:bodyPr>
          <a:lstStyle/>
          <a:p>
            <a:r>
              <a:rPr lang="hu-HU" sz="1800" b="0" i="1" dirty="0">
                <a:latin typeface="Bookman Old Style" panose="02050604050505020204" pitchFamily="18" charset="0"/>
              </a:rPr>
              <a:t>A bemutatóhoz felhasználtuk a Képes </a:t>
            </a:r>
            <a:r>
              <a:rPr lang="hu-HU" sz="1800" b="0" i="1" dirty="0" smtClean="0">
                <a:latin typeface="Bookman Old Style" panose="02050604050505020204" pitchFamily="18" charset="0"/>
              </a:rPr>
              <a:t>iskolatörténet, összeáll., szerk. Fábián </a:t>
            </a:r>
            <a:r>
              <a:rPr lang="hu-HU" sz="1800" b="0" i="1" dirty="0">
                <a:latin typeface="Bookman Old Style" panose="02050604050505020204" pitchFamily="18" charset="0"/>
              </a:rPr>
              <a:t>József. Miskolc, 2003. c. kiadványunk képeit, valamint Viczián Tamás tanár úr centenáriumi kiállításhoz összegyűjtött anyagát. B.S</a:t>
            </a:r>
            <a:r>
              <a:rPr lang="hu-HU" sz="1800" b="0" i="1" dirty="0" smtClean="0">
                <a:latin typeface="Bookman Old Style" panose="02050604050505020204" pitchFamily="18" charset="0"/>
              </a:rPr>
              <a:t>.</a:t>
            </a:r>
            <a:endParaRPr lang="hu-HU" sz="1800" b="0" i="1" dirty="0">
              <a:latin typeface="Bookman Old Style" panose="02050604050505020204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2656"/>
            <a:ext cx="1539594" cy="2309391"/>
          </a:xfrm>
        </p:spPr>
      </p:pic>
    </p:spTree>
    <p:extLst>
      <p:ext uri="{BB962C8B-B14F-4D97-AF65-F5344CB8AC3E}">
        <p14:creationId xmlns:p14="http://schemas.microsoft.com/office/powerpoint/2010/main" val="129978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618</Words>
  <Application>Microsoft Office PowerPoint</Application>
  <PresentationFormat>Diavetítés a képernyőre (4:3 oldalarány)</PresentationFormat>
  <Paragraphs>107</Paragraphs>
  <Slides>48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48</vt:i4>
      </vt:variant>
    </vt:vector>
  </HeadingPairs>
  <TitlesOfParts>
    <vt:vector size="49" baseType="lpstr">
      <vt:lpstr>Office-téma</vt:lpstr>
      <vt:lpstr>Száz éve Miskolcon 3. A Diósgyőri Gimnázium hagyományai</vt:lpstr>
      <vt:lpstr>Az iskola jelvényei </vt:lpstr>
      <vt:lpstr>Kilián György</vt:lpstr>
      <vt:lpstr>1956-ban az iskola  Szemere Bertalan nevét vette fel</vt:lpstr>
      <vt:lpstr>Az iskolazászló</vt:lpstr>
      <vt:lpstr>Kamarás   tanár úr az 1950-es évek elejének diáksapkáját viselő  tanítványaival</vt:lpstr>
      <vt:lpstr>Tanulóink az 1956-ban rendszeresített diáksapkában</vt:lpstr>
      <vt:lpstr>Osztályképek:  diáksapkás lányok teknőssel</vt:lpstr>
      <vt:lpstr>PowerPoint bemutató</vt:lpstr>
      <vt:lpstr>Tantestületi csoportkép</vt:lpstr>
      <vt:lpstr>Radits Erzsébet tanárnő a diákjaival</vt:lpstr>
      <vt:lpstr>Osztálykép 2013-ból.  Osztályfőnök: Gáspárné Lovas Tünde</vt:lpstr>
      <vt:lpstr>A IV. A osztály a ballagás előtt az osztálytermükben</vt:lpstr>
      <vt:lpstr>A IV.A osztály tablója  (1983)</vt:lpstr>
      <vt:lpstr>PowerPoint bemutató</vt:lpstr>
      <vt:lpstr>PowerPoint bemutató</vt:lpstr>
      <vt:lpstr>PowerPoint bemutató</vt:lpstr>
      <vt:lpstr>1997-ben Dr. Peja Győző emlékgyűrűt kapott Palumby Gyula igazgató úr. (Háttal Büki Gábor úr, a díj alapítója)</vt:lpstr>
      <vt:lpstr>Lénárt Anna 12. H osztályos tanuló a „Pro Summo Studio” Alma Mater díjban részesült (2017)</vt:lpstr>
      <vt:lpstr>Csik Barnabas 12. A osztályos tanuló a „Diósgyőri Gimnáziumért Emlékplakett” elismerésben részesült (2017). (Mellette Baloghné Dósa Erika tanárnő és Péter Barnabás igazgató úr)</vt:lpstr>
      <vt:lpstr>Dr. Peja Győző Emlekplakett  átadása (2017). (Peja Angéla tanárnő, Büki Gábor úr, Pócsi Alex12. A osztályos tanuló )</vt:lpstr>
      <vt:lpstr>Iskolabál anno …</vt:lpstr>
      <vt:lpstr>Dr. Árnyasiné tanárnő osztálya a kopaszavató eredményhirdetésén</vt:lpstr>
      <vt:lpstr>Diáknapok anno …</vt:lpstr>
      <vt:lpstr>Diákheti műsor az előcsarnokban</vt:lpstr>
      <vt:lpstr>Diáknapok.  Bevonul a diákigazgató-jelölt és kísérete</vt:lpstr>
      <vt:lpstr>Diáknapok – diákigazgató-választás eredményhirdetése</vt:lpstr>
      <vt:lpstr>Osztálykrónikák</vt:lpstr>
      <vt:lpstr>Bartha István igazgató úr beszédet mond a szalagavató ünnepélyen a tornateremben</vt:lpstr>
      <vt:lpstr>Szalagavató 2013-ban. Az osztályfőnökök feltűzik a szalagot diákjaiknak.  (Középen Kónya György tanár úr, a kép jobb szélén Szilágyiné Major Judit tanárnő.)</vt:lpstr>
      <vt:lpstr>Ballagás (felügyeli Kamarás tanár úr)</vt:lpstr>
      <vt:lpstr>Szabó Kálmánné tanárnő osztálya a ballagási ünnepélyen </vt:lpstr>
      <vt:lpstr>Ballagási ünnepély a sportpályán</vt:lpstr>
      <vt:lpstr>Fáklyás ballagás</vt:lpstr>
      <vt:lpstr>Ünnepi műsor a várban a végzősök tiszteletére (2017)</vt:lpstr>
      <vt:lpstr>Osztálytalálkozó (1997) (A csacsit vezeti Bollók János)</vt:lpstr>
      <vt:lpstr>Radits Erzsébet tanárnő 1971-ben érettségizett IV.C osztályának találkozója 2011-ben</vt:lpstr>
      <vt:lpstr>Tanártalálkozók</vt:lpstr>
      <vt:lpstr>1955: HÚSZÉVES ÉVFORDULÓ</vt:lpstr>
      <vt:lpstr>1975: HUSZONÖTÉVES ÉVFORDULÓ</vt:lpstr>
      <vt:lpstr>Az 1975-ös jubileum kiadványai</vt:lpstr>
      <vt:lpstr>1997 : 80 éve Miskolcon</vt:lpstr>
      <vt:lpstr>2000 :  ötvenéves az iskolaépület</vt:lpstr>
      <vt:lpstr>Száz éve Miskolcon. Ünnepi műsor a színházban 2017. június 10-én</vt:lpstr>
      <vt:lpstr>Száz éve Miskolcon A 2017. június 10-én a színházban rendezett ünnepi műsort megnyitja  Péter Barnabás igazgató úr</vt:lpstr>
      <vt:lpstr>Száz éve Miskolcon Az iskolatörténeti kiállítást megnyitja Somorjai Lehel, a  levéltár igazgatója (2017. június 7.)</vt:lpstr>
      <vt:lpstr>Évkönyveink</vt:lpstr>
      <vt:lpstr>Köszönöm a figyelmet!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Hagyományaink</dc:title>
  <dc:creator>Anna</dc:creator>
  <cp:lastModifiedBy>Anna</cp:lastModifiedBy>
  <cp:revision>73</cp:revision>
  <dcterms:created xsi:type="dcterms:W3CDTF">2017-06-05T14:55:16Z</dcterms:created>
  <dcterms:modified xsi:type="dcterms:W3CDTF">2017-07-06T13:50:31Z</dcterms:modified>
</cp:coreProperties>
</file>