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6"/>
  </p:notesMasterIdLst>
  <p:sldIdLst>
    <p:sldId id="596" r:id="rId2"/>
    <p:sldId id="296" r:id="rId3"/>
    <p:sldId id="470" r:id="rId4"/>
    <p:sldId id="621" r:id="rId5"/>
    <p:sldId id="505" r:id="rId6"/>
    <p:sldId id="637" r:id="rId7"/>
    <p:sldId id="639" r:id="rId8"/>
    <p:sldId id="645" r:id="rId9"/>
    <p:sldId id="640" r:id="rId10"/>
    <p:sldId id="647" r:id="rId11"/>
    <p:sldId id="649" r:id="rId12"/>
    <p:sldId id="650" r:id="rId13"/>
    <p:sldId id="632" r:id="rId14"/>
    <p:sldId id="628" r:id="rId15"/>
    <p:sldId id="635" r:id="rId16"/>
    <p:sldId id="623" r:id="rId17"/>
    <p:sldId id="625" r:id="rId18"/>
    <p:sldId id="636" r:id="rId19"/>
    <p:sldId id="626" r:id="rId20"/>
    <p:sldId id="607" r:id="rId21"/>
    <p:sldId id="572" r:id="rId22"/>
    <p:sldId id="573" r:id="rId23"/>
    <p:sldId id="614" r:id="rId24"/>
    <p:sldId id="598" r:id="rId25"/>
    <p:sldId id="305" r:id="rId26"/>
    <p:sldId id="574" r:id="rId27"/>
    <p:sldId id="597" r:id="rId28"/>
    <p:sldId id="460" r:id="rId29"/>
    <p:sldId id="564" r:id="rId30"/>
    <p:sldId id="461" r:id="rId31"/>
    <p:sldId id="583" r:id="rId32"/>
    <p:sldId id="652" r:id="rId33"/>
    <p:sldId id="271" r:id="rId34"/>
    <p:sldId id="641" r:id="rId35"/>
    <p:sldId id="642" r:id="rId36"/>
    <p:sldId id="259" r:id="rId37"/>
    <p:sldId id="261" r:id="rId38"/>
    <p:sldId id="262" r:id="rId39"/>
    <p:sldId id="351" r:id="rId40"/>
    <p:sldId id="466" r:id="rId41"/>
    <p:sldId id="467" r:id="rId42"/>
    <p:sldId id="567" r:id="rId43"/>
    <p:sldId id="566" r:id="rId44"/>
    <p:sldId id="602" r:id="rId45"/>
    <p:sldId id="316" r:id="rId46"/>
    <p:sldId id="318" r:id="rId47"/>
    <p:sldId id="584" r:id="rId48"/>
    <p:sldId id="581" r:id="rId49"/>
    <p:sldId id="601" r:id="rId50"/>
    <p:sldId id="575" r:id="rId51"/>
    <p:sldId id="586" r:id="rId52"/>
    <p:sldId id="594" r:id="rId53"/>
    <p:sldId id="591" r:id="rId54"/>
    <p:sldId id="595" r:id="rId55"/>
    <p:sldId id="588" r:id="rId56"/>
    <p:sldId id="604" r:id="rId57"/>
    <p:sldId id="344" r:id="rId58"/>
    <p:sldId id="329" r:id="rId59"/>
    <p:sldId id="599" r:id="rId60"/>
    <p:sldId id="468" r:id="rId61"/>
    <p:sldId id="578" r:id="rId62"/>
    <p:sldId id="615" r:id="rId63"/>
    <p:sldId id="616" r:id="rId64"/>
    <p:sldId id="600" r:id="rId65"/>
    <p:sldId id="606" r:id="rId66"/>
    <p:sldId id="605" r:id="rId67"/>
    <p:sldId id="592" r:id="rId68"/>
    <p:sldId id="576" r:id="rId69"/>
    <p:sldId id="648" r:id="rId70"/>
    <p:sldId id="613" r:id="rId71"/>
    <p:sldId id="477" r:id="rId72"/>
    <p:sldId id="618" r:id="rId73"/>
    <p:sldId id="478" r:id="rId74"/>
    <p:sldId id="582" r:id="rId75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CC3300"/>
    <a:srgbClr val="FFFF00"/>
    <a:srgbClr val="FF9933"/>
    <a:srgbClr val="A8A1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809" autoAdjust="0"/>
    <p:restoredTop sz="94584" autoAdjust="0"/>
  </p:normalViewPr>
  <p:slideViewPr>
    <p:cSldViewPr>
      <p:cViewPr>
        <p:scale>
          <a:sx n="60" d="100"/>
          <a:sy n="60" d="100"/>
        </p:scale>
        <p:origin x="-970" y="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4" d="100"/>
        <a:sy n="64" d="100"/>
      </p:scale>
      <p:origin x="0" y="931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55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962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62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B29631B-ED25-43DE-B1FB-CD8CB5339C7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274824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A4E61-C216-4C70-BD99-71E6717178E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9123095"/>
      </p:ext>
    </p:extLst>
  </p:cSld>
  <p:clrMapOvr>
    <a:masterClrMapping/>
  </p:clrMapOvr>
  <p:transition spd="slow"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D56C9-2B25-47B5-8DA5-840DD817BF0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05750124"/>
      </p:ext>
    </p:extLst>
  </p:cSld>
  <p:clrMapOvr>
    <a:masterClrMapping/>
  </p:clrMapOvr>
  <p:transition spd="slow"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A366D-0B3D-4EAA-B461-CED65B7FA25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1716310"/>
      </p:ext>
    </p:extLst>
  </p:cSld>
  <p:clrMapOvr>
    <a:masterClrMapping/>
  </p:clrMapOvr>
  <p:transition spd="slow"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4EFDC-D5A2-4557-80B2-70F446102B1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80732521"/>
      </p:ext>
    </p:extLst>
  </p:cSld>
  <p:clrMapOvr>
    <a:masterClrMapping/>
  </p:clrMapOvr>
  <p:transition spd="slow"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B9C61-0A9E-48D7-8C76-963F0F19CDF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96189684"/>
      </p:ext>
    </p:extLst>
  </p:cSld>
  <p:clrMapOvr>
    <a:masterClrMapping/>
  </p:clrMapOvr>
  <p:transition spd="slow"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E74D5-76C7-40F8-923E-CD929F7AE16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80766178"/>
      </p:ext>
    </p:extLst>
  </p:cSld>
  <p:clrMapOvr>
    <a:masterClrMapping/>
  </p:clrMapOvr>
  <p:transition spd="slow"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6AB418-003E-4B73-9A74-40203997DB6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78091903"/>
      </p:ext>
    </p:extLst>
  </p:cSld>
  <p:clrMapOvr>
    <a:masterClrMapping/>
  </p:clrMapOvr>
  <p:transition spd="slow"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5657C-EAEF-4C21-A5C8-98E481DE33D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4689301"/>
      </p:ext>
    </p:extLst>
  </p:cSld>
  <p:clrMapOvr>
    <a:masterClrMapping/>
  </p:clrMapOvr>
  <p:transition spd="slow"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C9ACE-2054-47C7-98E6-7D2DA3604AC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21083721"/>
      </p:ext>
    </p:extLst>
  </p:cSld>
  <p:clrMapOvr>
    <a:masterClrMapping/>
  </p:clrMapOvr>
  <p:transition spd="slow"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202F5-CE29-40CE-9C32-7B251AE7FD9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91471250"/>
      </p:ext>
    </p:extLst>
  </p:cSld>
  <p:clrMapOvr>
    <a:masterClrMapping/>
  </p:clrMapOvr>
  <p:transition spd="slow"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71F99-1886-46CE-8E8C-C2804904CE6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18422239"/>
      </p:ext>
    </p:extLst>
  </p:cSld>
  <p:clrMapOvr>
    <a:masterClrMapping/>
  </p:clrMapOvr>
  <p:transition spd="slow" advClick="0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Cím, szöveg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46BE-29AD-4D1C-BA9F-16D181D55A9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08171413"/>
      </p:ext>
    </p:extLst>
  </p:cSld>
  <p:clrMapOvr>
    <a:masterClrMapping/>
  </p:clrMapOvr>
  <p:transition spd="slow" advClick="0" advTm="6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Cím, 1 nagy és 2 kisebb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Tartalom helye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E13AB-3549-4F24-AF5C-B72E1B25A15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63322385"/>
      </p:ext>
    </p:extLst>
  </p:cSld>
  <p:clrMapOvr>
    <a:masterClrMapping/>
  </p:clrMapOvr>
  <p:transition spd="slow"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DDEBCF"/>
            </a:gs>
            <a:gs pos="56000">
              <a:srgbClr val="9CB86E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D6E542B1-9425-491C-B3C9-2F4A80F1E9C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slow" advClick="0" advTm="6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http://epa.oszk.hu/00000/00022/00507/15834.htm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mek.oszk.hu/00300/00355/html/ABC07165/08688.htm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9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5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altLang="hu-HU" b="1" i="1" dirty="0">
                <a:solidFill>
                  <a:srgbClr val="C00000"/>
                </a:solidFill>
                <a:latin typeface="Bookman Old Style" panose="02050604050505020204" pitchFamily="18" charset="0"/>
              </a:rPr>
              <a:t>SZÁZ ÉVE MISKOLCON </a:t>
            </a:r>
            <a:r>
              <a:rPr lang="hu-HU" altLang="hu-HU" b="1" i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1.</a:t>
            </a:r>
            <a:r>
              <a:rPr lang="hu-HU" altLang="hu-HU" b="1" i="1" dirty="0">
                <a:solidFill>
                  <a:srgbClr val="C00000"/>
                </a:solidFill>
                <a:latin typeface="Bookman Old Style" panose="02050604050505020204" pitchFamily="18" charset="0"/>
              </a:rPr>
              <a:t/>
            </a:r>
            <a:br>
              <a:rPr lang="hu-HU" altLang="hu-HU" b="1" i="1" dirty="0">
                <a:solidFill>
                  <a:srgbClr val="C00000"/>
                </a:solidFill>
                <a:latin typeface="Bookman Old Style" panose="02050604050505020204" pitchFamily="18" charset="0"/>
              </a:rPr>
            </a:br>
            <a:endParaRPr lang="hu-HU" b="1" i="1" dirty="0">
              <a:solidFill>
                <a:schemeClr val="bg1"/>
              </a:solidFill>
              <a:latin typeface="Bodoni MT" panose="02070603080606020203" pitchFamily="18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043608" y="3068960"/>
            <a:ext cx="6987108" cy="2931790"/>
          </a:xfrm>
        </p:spPr>
        <p:txBody>
          <a:bodyPr/>
          <a:lstStyle/>
          <a:p>
            <a:r>
              <a:rPr lang="hu-HU" altLang="hu-HU" sz="3600" b="1" i="1" dirty="0">
                <a:solidFill>
                  <a:schemeClr val="bg1"/>
                </a:solidFill>
                <a:latin typeface="Bodoni MT" panose="02070603080606020203" pitchFamily="18" charset="0"/>
              </a:rPr>
              <a:t>Képek </a:t>
            </a:r>
            <a:r>
              <a:rPr lang="hu-HU" altLang="hu-HU" sz="3600" b="1" i="1" dirty="0" smtClean="0">
                <a:solidFill>
                  <a:schemeClr val="bg1"/>
                </a:solidFill>
                <a:latin typeface="Bodoni MT" panose="02070603080606020203" pitchFamily="18" charset="0"/>
              </a:rPr>
              <a:t>az ungvári reáliskola és a Hunfalvy </a:t>
            </a:r>
            <a:r>
              <a:rPr lang="hu-HU" altLang="hu-HU" sz="3600" b="1" i="1" dirty="0">
                <a:solidFill>
                  <a:schemeClr val="bg1"/>
                </a:solidFill>
                <a:latin typeface="Bodoni MT" panose="02070603080606020203" pitchFamily="18" charset="0"/>
              </a:rPr>
              <a:t>János </a:t>
            </a:r>
            <a:r>
              <a:rPr lang="hu-HU" altLang="hu-HU" sz="3600" b="1" i="1" dirty="0" smtClean="0">
                <a:solidFill>
                  <a:schemeClr val="bg1"/>
                </a:solidFill>
                <a:latin typeface="Bodoni MT" panose="02070603080606020203" pitchFamily="18" charset="0"/>
              </a:rPr>
              <a:t>reáliskola / gimnázium történetéből</a:t>
            </a:r>
          </a:p>
          <a:p>
            <a:r>
              <a:rPr lang="hu-HU" sz="3600" b="1" i="1" dirty="0" smtClean="0">
                <a:solidFill>
                  <a:schemeClr val="bg1"/>
                </a:solidFill>
                <a:latin typeface="Bodoni MT" panose="02070603080606020203" pitchFamily="18" charset="0"/>
              </a:rPr>
              <a:t>(1897 -1950</a:t>
            </a:r>
            <a:r>
              <a:rPr lang="hu-HU" b="1" i="1" dirty="0" smtClean="0">
                <a:solidFill>
                  <a:schemeClr val="bg1"/>
                </a:solidFill>
                <a:latin typeface="Bodoni MT" panose="02070603080606020203" pitchFamily="18" charset="0"/>
              </a:rPr>
              <a:t>)</a:t>
            </a:r>
            <a:endParaRPr lang="hu-HU" b="1" i="1" dirty="0">
              <a:solidFill>
                <a:schemeClr val="bg1"/>
              </a:solidFill>
              <a:latin typeface="Bodoni MT" panose="020706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75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274638"/>
            <a:ext cx="8075240" cy="1498178"/>
          </a:xfrm>
        </p:spPr>
        <p:txBody>
          <a:bodyPr/>
          <a:lstStyle/>
          <a:p>
            <a:pPr eaLnBrk="1" hangingPunct="1"/>
            <a:r>
              <a:rPr lang="hu-HU" alt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„</a:t>
            </a:r>
            <a:r>
              <a:rPr lang="hu-HU" altLang="hu-HU" sz="4000" b="1" i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Fluctuat</a:t>
            </a:r>
            <a:r>
              <a:rPr lang="hu-HU" alt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altLang="hu-HU" sz="4000" b="1" i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nec</a:t>
            </a:r>
            <a:r>
              <a:rPr lang="hu-HU" alt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altLang="hu-HU" sz="4000" b="1" i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mergitur</a:t>
            </a:r>
            <a:r>
              <a:rPr lang="hu-HU" alt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”</a:t>
            </a:r>
            <a:br>
              <a:rPr lang="hu-HU" alt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</a:br>
            <a:endParaRPr lang="hu-HU" altLang="hu-HU" sz="4000" b="1" i="1" dirty="0" smtClean="0">
              <a:solidFill>
                <a:srgbClr val="006600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606615" y="5730179"/>
            <a:ext cx="8069841" cy="646331"/>
          </a:xfrm>
          <a:prstGeom prst="rect">
            <a:avLst/>
          </a:prstGeom>
          <a:solidFill>
            <a:schemeClr val="bg1"/>
          </a:solidFill>
          <a:ln>
            <a:solidFill>
              <a:srgbClr val="0066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hu-HU" altLang="hu-HU" sz="36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Az iskolánknak otthont adó városok</a:t>
            </a:r>
            <a:endParaRPr lang="hu-HU" sz="3600" dirty="0">
              <a:latin typeface="Garamond" panose="02020404030301010803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606615" y="6490721"/>
            <a:ext cx="2355645" cy="27699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hu-HU" sz="1200" i="1" dirty="0">
                <a:solidFill>
                  <a:srgbClr val="FF0000"/>
                </a:solidFill>
              </a:rPr>
              <a:t>„</a:t>
            </a:r>
            <a:r>
              <a:rPr lang="hu-HU" sz="1200" i="1" dirty="0" err="1">
                <a:solidFill>
                  <a:srgbClr val="FF0000"/>
                </a:solidFill>
                <a:latin typeface="Garamond" panose="02020404030301010803" pitchFamily="18" charset="0"/>
              </a:rPr>
              <a:t>Fluctuat</a:t>
            </a:r>
            <a:r>
              <a:rPr lang="hu-HU" sz="1200" i="1" dirty="0"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hu-HU" sz="1200" i="1" dirty="0" err="1">
                <a:solidFill>
                  <a:srgbClr val="FF0000"/>
                </a:solidFill>
                <a:latin typeface="Garamond" panose="02020404030301010803" pitchFamily="18" charset="0"/>
              </a:rPr>
              <a:t>nec</a:t>
            </a:r>
            <a:r>
              <a:rPr lang="hu-HU" sz="1200" i="1" dirty="0"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hu-HU" sz="1200" i="1" dirty="0" err="1">
                <a:solidFill>
                  <a:srgbClr val="FF0000"/>
                </a:solidFill>
                <a:latin typeface="Garamond" panose="02020404030301010803" pitchFamily="18" charset="0"/>
              </a:rPr>
              <a:t>mergitur</a:t>
            </a:r>
            <a:r>
              <a:rPr lang="hu-HU" sz="1200" i="1" dirty="0">
                <a:solidFill>
                  <a:srgbClr val="FF0000"/>
                </a:solidFill>
                <a:latin typeface="Garamond" panose="02020404030301010803" pitchFamily="18" charset="0"/>
              </a:rPr>
              <a:t>” Párizs </a:t>
            </a:r>
            <a:r>
              <a:rPr lang="hu-HU" sz="1200" i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jelmondata</a:t>
            </a:r>
            <a:endParaRPr lang="hu-HU" sz="1200" i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650" y="1052736"/>
            <a:ext cx="6375770" cy="4525963"/>
          </a:xfrm>
          <a:ln w="28575" cap="rnd" cmpd="dbl">
            <a:solidFill>
              <a:srgbClr val="CC3300"/>
            </a:solidFill>
            <a:prstDash val="solid"/>
          </a:ln>
          <a:effectLst>
            <a:outerShdw blurRad="50800" dist="50800" dir="5400000" algn="ctr" rotWithShape="0">
              <a:srgbClr val="FFFF00">
                <a:alpha val="91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DDEBCF"/>
            </a:gs>
            <a:gs pos="56000">
              <a:srgbClr val="9CB86E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idx="1"/>
          </p:nvPr>
        </p:nvSpPr>
        <p:spPr>
          <a:xfrm>
            <a:off x="755576" y="404664"/>
            <a:ext cx="8060382" cy="5721350"/>
          </a:xfrm>
        </p:spPr>
        <p:txBody>
          <a:bodyPr/>
          <a:lstStyle/>
          <a:p>
            <a:pPr marL="0" lvl="1" indent="0" eaLnBrk="1" hangingPunct="1">
              <a:spcBef>
                <a:spcPct val="0"/>
              </a:spcBef>
              <a:buNone/>
            </a:pPr>
            <a:r>
              <a:rPr lang="hu-HU" alt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UNGVÁR : 1897-1917</a:t>
            </a:r>
          </a:p>
          <a:p>
            <a:pPr lvl="1" eaLnBrk="1" hangingPunct="1"/>
            <a:r>
              <a:rPr lang="hu-HU" altLang="hu-HU" dirty="0" smtClean="0">
                <a:latin typeface="Garamond" panose="02020404030301010803" pitchFamily="18" charset="0"/>
              </a:rPr>
              <a:t>1897-1911: Ungvári Állami Reáliskola</a:t>
            </a:r>
          </a:p>
          <a:p>
            <a:pPr lvl="1" eaLnBrk="1" hangingPunct="1"/>
            <a:r>
              <a:rPr lang="hu-HU" altLang="hu-HU" dirty="0" smtClean="0">
                <a:latin typeface="Garamond" panose="02020404030301010803" pitchFamily="18" charset="0"/>
              </a:rPr>
              <a:t>1911-1917: Ungvári Magyar Királyi Állami 			       Főreáliskola</a:t>
            </a:r>
          </a:p>
          <a:p>
            <a:pPr lvl="1" eaLnBrk="1" hangingPunct="1"/>
            <a:endParaRPr lang="hu-HU" altLang="hu-HU" dirty="0"/>
          </a:p>
          <a:p>
            <a:pPr marL="0" lvl="1" indent="0" eaLnBrk="1" hangingPunct="1">
              <a:spcBef>
                <a:spcPct val="0"/>
              </a:spcBef>
              <a:buNone/>
            </a:pPr>
            <a:r>
              <a:rPr lang="hu-HU" alt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MISKOLC : 1917-1939</a:t>
            </a:r>
          </a:p>
          <a:p>
            <a:pPr lvl="1" eaLnBrk="1" hangingPunct="1"/>
            <a:r>
              <a:rPr lang="hu-HU" altLang="hu-HU" dirty="0" smtClean="0">
                <a:latin typeface="Garamond" panose="02020404030301010803" pitchFamily="18" charset="0"/>
              </a:rPr>
              <a:t>1917 - 1922: Miskolci M. </a:t>
            </a:r>
            <a:r>
              <a:rPr lang="hu-HU" altLang="hu-HU" dirty="0" err="1" smtClean="0">
                <a:latin typeface="Garamond" panose="02020404030301010803" pitchFamily="18" charset="0"/>
              </a:rPr>
              <a:t>Kir</a:t>
            </a:r>
            <a:r>
              <a:rPr lang="hu-HU" altLang="hu-HU" dirty="0" smtClean="0">
                <a:latin typeface="Garamond" panose="02020404030301010803" pitchFamily="18" charset="0"/>
              </a:rPr>
              <a:t>. Áll. Főreáliskola</a:t>
            </a:r>
          </a:p>
          <a:p>
            <a:pPr lvl="1" eaLnBrk="1" hangingPunct="1"/>
            <a:r>
              <a:rPr lang="hu-HU" altLang="hu-HU" dirty="0" smtClean="0">
                <a:latin typeface="Garamond" panose="02020404030301010803" pitchFamily="18" charset="0"/>
              </a:rPr>
              <a:t>1922 - 1935: Miskolci M. </a:t>
            </a:r>
            <a:r>
              <a:rPr lang="hu-HU" altLang="hu-HU" dirty="0" err="1" smtClean="0">
                <a:latin typeface="Garamond" panose="02020404030301010803" pitchFamily="18" charset="0"/>
              </a:rPr>
              <a:t>Kir</a:t>
            </a:r>
            <a:r>
              <a:rPr lang="hu-HU" altLang="hu-HU" dirty="0" smtClean="0">
                <a:latin typeface="Garamond" panose="02020404030301010803" pitchFamily="18" charset="0"/>
              </a:rPr>
              <a:t>. Áll. Hunfalvy János 		        Főreáliskola</a:t>
            </a:r>
          </a:p>
          <a:p>
            <a:pPr lvl="1" eaLnBrk="1" hangingPunct="1"/>
            <a:r>
              <a:rPr lang="hu-HU" altLang="hu-HU" dirty="0" smtClean="0">
                <a:latin typeface="Garamond" panose="02020404030301010803" pitchFamily="18" charset="0"/>
              </a:rPr>
              <a:t>1935 - 1939: Miskolci M. </a:t>
            </a:r>
            <a:r>
              <a:rPr lang="hu-HU" altLang="hu-HU" dirty="0" err="1" smtClean="0">
                <a:latin typeface="Garamond" panose="02020404030301010803" pitchFamily="18" charset="0"/>
              </a:rPr>
              <a:t>Kir</a:t>
            </a:r>
            <a:r>
              <a:rPr lang="hu-HU" altLang="hu-HU" dirty="0" smtClean="0">
                <a:latin typeface="Garamond" panose="02020404030301010803" pitchFamily="18" charset="0"/>
              </a:rPr>
              <a:t>. Áll. Hunfalvy János 		        Gimnázium</a:t>
            </a:r>
          </a:p>
          <a:p>
            <a:pPr lvl="1" eaLnBrk="1" hangingPunct="1">
              <a:buFontTx/>
              <a:buNone/>
            </a:pPr>
            <a:endParaRPr lang="hu-HU" altLang="hu-HU" dirty="0" smtClean="0"/>
          </a:p>
          <a:p>
            <a:pPr lvl="1" eaLnBrk="1" hangingPunct="1">
              <a:buFontTx/>
              <a:buNone/>
            </a:pPr>
            <a:endParaRPr lang="hu-HU" altLang="hu-HU" dirty="0" smtClean="0"/>
          </a:p>
        </p:txBody>
      </p:sp>
    </p:spTree>
    <p:extLst>
      <p:ext uri="{BB962C8B-B14F-4D97-AF65-F5344CB8AC3E}">
        <p14:creationId xmlns:p14="http://schemas.microsoft.com/office/powerpoint/2010/main" val="24478792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gallery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09291" y="361231"/>
            <a:ext cx="8352928" cy="580466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hu-HU" sz="32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KASSA 1939-1945</a:t>
            </a:r>
            <a:r>
              <a:rPr lang="hu-HU" sz="3200" dirty="0">
                <a:solidFill>
                  <a:srgbClr val="006600"/>
                </a:solidFill>
                <a:latin typeface="+mn-lt"/>
              </a:rPr>
              <a:t>: </a:t>
            </a:r>
          </a:p>
          <a:p>
            <a:pPr marL="742950" lvl="1" indent="-285750">
              <a:lnSpc>
                <a:spcPct val="90000"/>
              </a:lnSpc>
              <a:spcBef>
                <a:spcPts val="0"/>
              </a:spcBef>
              <a:buChar char="–"/>
            </a:pPr>
            <a:r>
              <a:rPr lang="hu-HU" sz="2800" dirty="0" smtClean="0">
                <a:latin typeface="Garamond" panose="02020404030301010803" pitchFamily="18" charset="0"/>
              </a:rPr>
              <a:t>1939 -1945: Kassai </a:t>
            </a:r>
            <a:r>
              <a:rPr lang="hu-HU" sz="2800" dirty="0">
                <a:latin typeface="Garamond" panose="02020404030301010803" pitchFamily="18" charset="0"/>
              </a:rPr>
              <a:t>M. </a:t>
            </a:r>
            <a:r>
              <a:rPr lang="hu-HU" sz="2800" dirty="0" err="1">
                <a:latin typeface="Garamond" panose="02020404030301010803" pitchFamily="18" charset="0"/>
              </a:rPr>
              <a:t>Kir</a:t>
            </a:r>
            <a:r>
              <a:rPr lang="hu-HU" sz="2800" dirty="0">
                <a:latin typeface="Garamond" panose="02020404030301010803" pitchFamily="18" charset="0"/>
              </a:rPr>
              <a:t>. Áll. Hunfalvy </a:t>
            </a:r>
            <a:r>
              <a:rPr lang="hu-HU" sz="2800" dirty="0" smtClean="0">
                <a:latin typeface="Garamond" panose="02020404030301010803" pitchFamily="18" charset="0"/>
              </a:rPr>
              <a:t>			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smtClean="0">
                <a:latin typeface="Garamond" panose="02020404030301010803" pitchFamily="18" charset="0"/>
              </a:rPr>
              <a:t>      János Gimnázium</a:t>
            </a:r>
            <a:endParaRPr lang="hu-HU" sz="2800" dirty="0">
              <a:latin typeface="Garamond" panose="02020404030301010803" pitchFamily="18" charset="0"/>
            </a:endParaRPr>
          </a:p>
          <a:p>
            <a:endParaRPr lang="hu-HU" sz="1200" dirty="0" smtClean="0">
              <a:solidFill>
                <a:srgbClr val="006600"/>
              </a:solidFill>
              <a:latin typeface="+mn-lt"/>
            </a:endParaRPr>
          </a:p>
          <a:p>
            <a:r>
              <a:rPr lang="hu-HU" sz="32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DIÓSGYŐR 1945 -</a:t>
            </a:r>
          </a:p>
          <a:p>
            <a:pPr marL="742950" lvl="1" indent="-285750">
              <a:lnSpc>
                <a:spcPct val="90000"/>
              </a:lnSpc>
              <a:spcBef>
                <a:spcPts val="0"/>
              </a:spcBef>
              <a:buChar char="–"/>
            </a:pPr>
            <a:r>
              <a:rPr lang="hu-HU" sz="2800" dirty="0" smtClean="0">
                <a:latin typeface="Garamond" panose="02020404030301010803" pitchFamily="18" charset="0"/>
              </a:rPr>
              <a:t>1945 - 1950: Miskolci </a:t>
            </a:r>
            <a:r>
              <a:rPr lang="hu-HU" sz="2800" dirty="0">
                <a:latin typeface="Garamond" panose="02020404030301010803" pitchFamily="18" charset="0"/>
              </a:rPr>
              <a:t>Áll. Hunfalvy János 			</a:t>
            </a:r>
            <a:r>
              <a:rPr lang="hu-HU" sz="2800" dirty="0" smtClean="0">
                <a:latin typeface="Garamond" panose="02020404030301010803" pitchFamily="18" charset="0"/>
              </a:rPr>
              <a:t>        Gimnázium</a:t>
            </a:r>
            <a:endParaRPr lang="hu-HU" sz="2800" dirty="0">
              <a:latin typeface="Garamond" panose="02020404030301010803" pitchFamily="18" charset="0"/>
            </a:endParaRPr>
          </a:p>
          <a:p>
            <a:pPr marL="742950" lvl="1" indent="-285750">
              <a:lnSpc>
                <a:spcPct val="90000"/>
              </a:lnSpc>
              <a:spcBef>
                <a:spcPts val="0"/>
              </a:spcBef>
              <a:buChar char="–"/>
            </a:pPr>
            <a:r>
              <a:rPr lang="hu-HU" sz="2800" dirty="0" smtClean="0">
                <a:latin typeface="Garamond" panose="02020404030301010803" pitchFamily="18" charset="0"/>
              </a:rPr>
              <a:t>1950 - 1956</a:t>
            </a:r>
            <a:r>
              <a:rPr lang="hu-HU" sz="2800" dirty="0">
                <a:latin typeface="Garamond" panose="02020404030301010803" pitchFamily="18" charset="0"/>
              </a:rPr>
              <a:t>: </a:t>
            </a:r>
            <a:r>
              <a:rPr lang="hu-HU" sz="2800" dirty="0" smtClean="0">
                <a:latin typeface="Garamond" panose="02020404030301010803" pitchFamily="18" charset="0"/>
              </a:rPr>
              <a:t>Miskolci </a:t>
            </a:r>
            <a:r>
              <a:rPr lang="hu-HU" sz="2800" dirty="0">
                <a:latin typeface="Garamond" panose="02020404030301010803" pitchFamily="18" charset="0"/>
              </a:rPr>
              <a:t>Áll. Kilián György  			 </a:t>
            </a:r>
            <a:r>
              <a:rPr lang="hu-HU" sz="2800" dirty="0" smtClean="0">
                <a:latin typeface="Garamond" panose="02020404030301010803" pitchFamily="18" charset="0"/>
              </a:rPr>
              <a:t>       Gimnázium</a:t>
            </a:r>
            <a:endParaRPr lang="hu-HU" sz="2800" dirty="0">
              <a:latin typeface="Garamond" panose="02020404030301010803" pitchFamily="18" charset="0"/>
            </a:endParaRPr>
          </a:p>
          <a:p>
            <a:pPr marL="742950" lvl="1" indent="-285750">
              <a:lnSpc>
                <a:spcPct val="90000"/>
              </a:lnSpc>
              <a:spcBef>
                <a:spcPts val="0"/>
              </a:spcBef>
              <a:buChar char="–"/>
            </a:pPr>
            <a:r>
              <a:rPr lang="hu-HU" sz="2800" dirty="0">
                <a:latin typeface="Garamond" panose="02020404030301010803" pitchFamily="18" charset="0"/>
              </a:rPr>
              <a:t>[1956. nov</a:t>
            </a:r>
            <a:r>
              <a:rPr lang="hu-HU" sz="2800" dirty="0" smtClean="0">
                <a:latin typeface="Garamond" panose="02020404030301010803" pitchFamily="18" charset="0"/>
              </a:rPr>
              <a:t>. - 1957</a:t>
            </a:r>
            <a:r>
              <a:rPr lang="hu-HU" sz="2800" dirty="0">
                <a:latin typeface="Garamond" panose="02020404030301010803" pitchFamily="18" charset="0"/>
              </a:rPr>
              <a:t>. febr.: Miskolci Áll. Szemere 			 </a:t>
            </a:r>
            <a:r>
              <a:rPr lang="hu-HU" sz="2800" dirty="0" smtClean="0">
                <a:latin typeface="Garamond" panose="02020404030301010803" pitchFamily="18" charset="0"/>
              </a:rPr>
              <a:t>       Bertalan  </a:t>
            </a:r>
            <a:r>
              <a:rPr lang="hu-HU" sz="2800" dirty="0">
                <a:latin typeface="Garamond" panose="02020404030301010803" pitchFamily="18" charset="0"/>
              </a:rPr>
              <a:t>Gimnázium]</a:t>
            </a:r>
          </a:p>
          <a:p>
            <a:pPr marL="742950" lvl="1" indent="-285750">
              <a:lnSpc>
                <a:spcPct val="90000"/>
              </a:lnSpc>
              <a:spcBef>
                <a:spcPts val="0"/>
              </a:spcBef>
              <a:buChar char="–"/>
            </a:pPr>
            <a:r>
              <a:rPr lang="hu-HU" sz="2800" dirty="0" smtClean="0">
                <a:latin typeface="Garamond" panose="02020404030301010803" pitchFamily="18" charset="0"/>
              </a:rPr>
              <a:t>1957 - 1997</a:t>
            </a:r>
            <a:r>
              <a:rPr lang="hu-HU" sz="2800" dirty="0">
                <a:latin typeface="Garamond" panose="02020404030301010803" pitchFamily="18" charset="0"/>
              </a:rPr>
              <a:t>: </a:t>
            </a:r>
            <a:r>
              <a:rPr lang="hu-HU" sz="2800" dirty="0" smtClean="0">
                <a:latin typeface="Garamond" panose="02020404030301010803" pitchFamily="18" charset="0"/>
              </a:rPr>
              <a:t>Miskolci </a:t>
            </a:r>
            <a:r>
              <a:rPr lang="hu-HU" sz="2800" dirty="0">
                <a:latin typeface="Garamond" panose="02020404030301010803" pitchFamily="18" charset="0"/>
              </a:rPr>
              <a:t>Kilián György</a:t>
            </a:r>
          </a:p>
          <a:p>
            <a:pPr marL="742950" lvl="1" indent="-285750">
              <a:lnSpc>
                <a:spcPct val="90000"/>
              </a:lnSpc>
              <a:spcBef>
                <a:spcPts val="0"/>
              </a:spcBef>
              <a:buChar char="–"/>
            </a:pPr>
            <a:r>
              <a:rPr lang="hu-HU" sz="2800" dirty="0">
                <a:latin typeface="Garamond" panose="02020404030301010803" pitchFamily="18" charset="0"/>
              </a:rPr>
              <a:t>		</a:t>
            </a:r>
            <a:r>
              <a:rPr lang="hu-HU" sz="2800" dirty="0" smtClean="0">
                <a:latin typeface="Garamond" panose="02020404030301010803" pitchFamily="18" charset="0"/>
              </a:rPr>
              <a:t>        Gimnázium</a:t>
            </a:r>
            <a:endParaRPr lang="hu-HU" sz="2800" dirty="0">
              <a:latin typeface="Garamond" panose="02020404030301010803" pitchFamily="18" charset="0"/>
            </a:endParaRPr>
          </a:p>
          <a:p>
            <a:pPr marL="742950" lvl="1" indent="-285750">
              <a:lnSpc>
                <a:spcPct val="90000"/>
              </a:lnSpc>
              <a:spcBef>
                <a:spcPts val="0"/>
              </a:spcBef>
              <a:buChar char="–"/>
            </a:pPr>
            <a:r>
              <a:rPr lang="hu-HU" sz="2800" dirty="0" smtClean="0">
                <a:latin typeface="Garamond" panose="02020404030301010803" pitchFamily="18" charset="0"/>
              </a:rPr>
              <a:t>1997 - </a:t>
            </a:r>
            <a:r>
              <a:rPr lang="hu-HU" sz="2800" dirty="0">
                <a:latin typeface="Garamond" panose="02020404030301010803" pitchFamily="18" charset="0"/>
              </a:rPr>
              <a:t>:  </a:t>
            </a:r>
            <a:r>
              <a:rPr lang="hu-HU" sz="2800" dirty="0" smtClean="0">
                <a:latin typeface="Garamond" panose="02020404030301010803" pitchFamily="18" charset="0"/>
              </a:rPr>
              <a:t>       Diósgyőri </a:t>
            </a:r>
            <a:r>
              <a:rPr lang="hu-HU" sz="2800" dirty="0">
                <a:latin typeface="Garamond" panose="02020404030301010803" pitchFamily="18" charset="0"/>
              </a:rPr>
              <a:t>Gimnázium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1245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gallery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eaLnBrk="1" hangingPunct="1"/>
            <a:r>
              <a:rPr lang="hu-HU" altLang="hu-HU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Igazgatóink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63688" y="1124744"/>
            <a:ext cx="5832648" cy="5328592"/>
          </a:xfrm>
          <a:solidFill>
            <a:schemeClr val="bg1"/>
          </a:solidFill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err="1" smtClean="0">
                <a:latin typeface="Garamond" panose="02020404030301010803" pitchFamily="18" charset="0"/>
              </a:rPr>
              <a:t>Dortsák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 Gyula	(1897 – 1912)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smtClean="0">
                <a:latin typeface="Garamond" panose="02020404030301010803" pitchFamily="18" charset="0"/>
              </a:rPr>
              <a:t>Deli Géza		(1912 – 1917)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smtClean="0">
                <a:latin typeface="Garamond" panose="02020404030301010803" pitchFamily="18" charset="0"/>
              </a:rPr>
              <a:t>Hoffmann Miksa	(1917 - ?)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err="1" smtClean="0">
                <a:latin typeface="Garamond" panose="02020404030301010803" pitchFamily="18" charset="0"/>
              </a:rPr>
              <a:t>Péch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 Aladár 		(1917</a:t>
            </a:r>
            <a:r>
              <a:rPr lang="hu-HU" altLang="hu-HU" sz="2400" b="1" dirty="0">
                <a:latin typeface="Garamond" panose="02020404030301010803" pitchFamily="18" charset="0"/>
              </a:rPr>
              <a:t> –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1918)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err="1" smtClean="0">
                <a:latin typeface="Garamond" panose="02020404030301010803" pitchFamily="18" charset="0"/>
              </a:rPr>
              <a:t>Nessl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 Alajos 		(1918 – 1919)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smtClean="0">
                <a:latin typeface="Garamond" panose="02020404030301010803" pitchFamily="18" charset="0"/>
              </a:rPr>
              <a:t>Major Károly 		(1920 – 1921)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smtClean="0">
                <a:latin typeface="Garamond" panose="02020404030301010803" pitchFamily="18" charset="0"/>
              </a:rPr>
              <a:t>Rácz </a:t>
            </a:r>
            <a:r>
              <a:rPr lang="hu-HU" altLang="hu-HU" sz="2400" b="1" dirty="0">
                <a:latin typeface="Garamond" panose="02020404030301010803" pitchFamily="18" charset="0"/>
              </a:rPr>
              <a:t>Viktor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		(</a:t>
            </a:r>
            <a:r>
              <a:rPr lang="hu-HU" altLang="hu-HU" sz="2400" b="1" dirty="0">
                <a:latin typeface="Garamond" panose="02020404030301010803" pitchFamily="18" charset="0"/>
              </a:rPr>
              <a:t>1921 –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 1934)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err="1" smtClean="0">
                <a:latin typeface="Garamond" panose="02020404030301010803" pitchFamily="18" charset="0"/>
              </a:rPr>
              <a:t>Fördős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 </a:t>
            </a:r>
            <a:r>
              <a:rPr lang="hu-HU" altLang="hu-HU" sz="2400" b="1" dirty="0">
                <a:latin typeface="Garamond" panose="02020404030301010803" pitchFamily="18" charset="0"/>
              </a:rPr>
              <a:t>László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	(</a:t>
            </a:r>
            <a:r>
              <a:rPr lang="hu-HU" altLang="hu-HU" sz="2400" b="1" dirty="0">
                <a:latin typeface="Garamond" panose="02020404030301010803" pitchFamily="18" charset="0"/>
              </a:rPr>
              <a:t>1934 –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 1949)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err="1" smtClean="0">
                <a:latin typeface="Garamond" panose="02020404030301010803" pitchFamily="18" charset="0"/>
              </a:rPr>
              <a:t>Lerner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 Károly 	(1950 </a:t>
            </a:r>
            <a:r>
              <a:rPr lang="hu-HU" altLang="hu-HU" sz="2400" b="1" dirty="0">
                <a:latin typeface="Garamond" panose="02020404030301010803" pitchFamily="18" charset="0"/>
              </a:rPr>
              <a:t>–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1952)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smtClean="0">
                <a:latin typeface="Garamond" panose="02020404030301010803" pitchFamily="18" charset="0"/>
              </a:rPr>
              <a:t>Dr. Peja Győző 	(1952 </a:t>
            </a:r>
            <a:r>
              <a:rPr lang="hu-HU" altLang="hu-HU" sz="2400" b="1" dirty="0">
                <a:latin typeface="Garamond" panose="02020404030301010803" pitchFamily="18" charset="0"/>
              </a:rPr>
              <a:t>–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1969)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smtClean="0">
                <a:latin typeface="Garamond" panose="02020404030301010803" pitchFamily="18" charset="0"/>
              </a:rPr>
              <a:t>Palumby Gyula 	(1969 </a:t>
            </a:r>
            <a:r>
              <a:rPr lang="hu-HU" altLang="hu-HU" sz="2400" b="1" dirty="0">
                <a:latin typeface="Garamond" panose="02020404030301010803" pitchFamily="18" charset="0"/>
              </a:rPr>
              <a:t>–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 1974)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smtClean="0">
                <a:latin typeface="Garamond" panose="02020404030301010803" pitchFamily="18" charset="0"/>
              </a:rPr>
              <a:t>Bartha </a:t>
            </a:r>
            <a:r>
              <a:rPr lang="hu-HU" altLang="hu-HU" sz="2400" b="1" dirty="0">
                <a:latin typeface="Garamond" panose="02020404030301010803" pitchFamily="18" charset="0"/>
              </a:rPr>
              <a:t>István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		(</a:t>
            </a:r>
            <a:r>
              <a:rPr lang="hu-HU" altLang="hu-HU" sz="2400" b="1" dirty="0">
                <a:latin typeface="Garamond" panose="02020404030301010803" pitchFamily="18" charset="0"/>
              </a:rPr>
              <a:t>1974 –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 1987)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smtClean="0">
                <a:latin typeface="Garamond" panose="02020404030301010803" pitchFamily="18" charset="0"/>
              </a:rPr>
              <a:t>Stefán </a:t>
            </a:r>
            <a:r>
              <a:rPr lang="hu-HU" altLang="hu-HU" sz="2400" b="1" dirty="0">
                <a:latin typeface="Garamond" panose="02020404030301010803" pitchFamily="18" charset="0"/>
              </a:rPr>
              <a:t>Frigyes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	(</a:t>
            </a:r>
            <a:r>
              <a:rPr lang="hu-HU" altLang="hu-HU" sz="2400" b="1" dirty="0">
                <a:latin typeface="Garamond" panose="02020404030301010803" pitchFamily="18" charset="0"/>
              </a:rPr>
              <a:t>1987 –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 1995)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hu-HU" altLang="hu-HU" sz="2400" b="1" dirty="0" smtClean="0">
                <a:latin typeface="Garamond" panose="02020404030301010803" pitchFamily="18" charset="0"/>
              </a:rPr>
              <a:t>Péter </a:t>
            </a:r>
            <a:r>
              <a:rPr lang="hu-HU" altLang="hu-HU" sz="2400" b="1" dirty="0">
                <a:latin typeface="Garamond" panose="02020404030301010803" pitchFamily="18" charset="0"/>
              </a:rPr>
              <a:t>Barnabás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	(</a:t>
            </a:r>
            <a:r>
              <a:rPr lang="hu-HU" altLang="hu-HU" sz="2400" b="1" dirty="0">
                <a:latin typeface="Garamond" panose="02020404030301010803" pitchFamily="18" charset="0"/>
              </a:rPr>
              <a:t>1995 – </a:t>
            </a:r>
            <a:r>
              <a:rPr lang="hu-HU" altLang="hu-HU" sz="2400" b="1" dirty="0" smtClean="0">
                <a:latin typeface="Garamond" panose="020204040303010108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7963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Hivatalos feljegyzés az ungvári reálról</a:t>
            </a:r>
            <a:endParaRPr lang="hu-HU" sz="32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836712"/>
            <a:ext cx="7241722" cy="5145435"/>
          </a:xfrm>
        </p:spPr>
      </p:pic>
    </p:spTree>
    <p:extLst>
      <p:ext uri="{BB962C8B-B14F-4D97-AF65-F5344CB8AC3E}">
        <p14:creationId xmlns:p14="http://schemas.microsoft.com/office/powerpoint/2010/main" val="211530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95536" y="332656"/>
            <a:ext cx="4040188" cy="639762"/>
          </a:xfrm>
        </p:spPr>
        <p:txBody>
          <a:bodyPr/>
          <a:lstStyle/>
          <a:p>
            <a:pPr algn="ctr"/>
            <a:r>
              <a:rPr lang="hu-HU" i="1" dirty="0">
                <a:solidFill>
                  <a:srgbClr val="006600"/>
                </a:solidFill>
                <a:latin typeface="Garamond" panose="02020404030301010803" pitchFamily="18" charset="0"/>
              </a:rPr>
              <a:t>Az iskola </a:t>
            </a:r>
            <a:r>
              <a:rPr lang="hu-HU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főhomlokzatának </a:t>
            </a:r>
            <a:r>
              <a:rPr lang="hu-HU" i="1" dirty="0">
                <a:solidFill>
                  <a:srgbClr val="006600"/>
                </a:solidFill>
                <a:latin typeface="Garamond" panose="02020404030301010803" pitchFamily="18" charset="0"/>
              </a:rPr>
              <a:t>terve </a:t>
            </a:r>
            <a:r>
              <a:rPr lang="hu-HU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az évkönyv borítóján</a:t>
            </a:r>
            <a:endParaRPr lang="hu-HU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40768"/>
            <a:ext cx="3458280" cy="5112568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572000" y="188640"/>
            <a:ext cx="4041775" cy="864096"/>
          </a:xfrm>
        </p:spPr>
        <p:txBody>
          <a:bodyPr/>
          <a:lstStyle/>
          <a:p>
            <a:pPr algn="ctr"/>
            <a:r>
              <a:rPr lang="hu-HU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Az északi szárny képe az értesítőben</a:t>
            </a:r>
            <a:endParaRPr lang="hu-HU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340768"/>
            <a:ext cx="4153193" cy="5073427"/>
          </a:xfrm>
        </p:spPr>
      </p:pic>
    </p:spTree>
    <p:extLst>
      <p:ext uri="{BB962C8B-B14F-4D97-AF65-F5344CB8AC3E}">
        <p14:creationId xmlns:p14="http://schemas.microsoft.com/office/powerpoint/2010/main" val="314533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4330824" cy="4320480"/>
          </a:xfrm>
        </p:spPr>
        <p:txBody>
          <a:bodyPr/>
          <a:lstStyle/>
          <a:p>
            <a:pPr lvl="0" algn="l"/>
            <a:r>
              <a:rPr lang="hu-HU" sz="24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/>
            </a:r>
            <a:br>
              <a:rPr lang="hu-HU" sz="24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</a:br>
            <a:r>
              <a:rPr lang="hu-HU" sz="24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„</a:t>
            </a:r>
            <a:r>
              <a:rPr lang="hu-HU" sz="2400" b="1" dirty="0">
                <a:solidFill>
                  <a:srgbClr val="006600"/>
                </a:solidFill>
                <a:latin typeface="Garamond" panose="02020404030301010803" pitchFamily="18" charset="0"/>
              </a:rPr>
              <a:t>E merőben művészi stílusban tervezett és megépített iskola egyik legszebb, egyszersmind megragadóan látványos középülete városunknak, másrészt oly méretű, hogy az épület teljes középiskola igényeinek is, már jelen állapotában megfelel.” </a:t>
            </a:r>
            <a:r>
              <a:rPr lang="hu-HU" sz="24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/>
            </a:r>
            <a:br>
              <a:rPr lang="hu-HU" sz="24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</a:br>
            <a:r>
              <a:rPr lang="hu-HU" sz="1800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Dortsák</a:t>
            </a:r>
            <a:r>
              <a:rPr lang="hu-HU" sz="1800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1800" dirty="0">
                <a:solidFill>
                  <a:srgbClr val="006600"/>
                </a:solidFill>
                <a:latin typeface="Garamond" panose="02020404030301010803" pitchFamily="18" charset="0"/>
              </a:rPr>
              <a:t>Gyula: „Intézeti épület”, </a:t>
            </a:r>
            <a:r>
              <a:rPr lang="hu-HU" sz="1800" dirty="0" err="1">
                <a:solidFill>
                  <a:srgbClr val="006600"/>
                </a:solidFill>
                <a:latin typeface="Garamond" panose="02020404030301010803" pitchFamily="18" charset="0"/>
              </a:rPr>
              <a:t>in</a:t>
            </a:r>
            <a:r>
              <a:rPr lang="hu-HU" sz="1800" b="1" dirty="0">
                <a:solidFill>
                  <a:srgbClr val="006600"/>
                </a:solidFill>
                <a:latin typeface="Garamond" panose="02020404030301010803" pitchFamily="18" charset="0"/>
              </a:rPr>
              <a:t>: </a:t>
            </a:r>
            <a:r>
              <a:rPr lang="hu-HU" sz="1800" i="1" dirty="0">
                <a:solidFill>
                  <a:srgbClr val="006600"/>
                </a:solidFill>
                <a:latin typeface="Garamond" panose="02020404030301010803" pitchFamily="18" charset="0"/>
              </a:rPr>
              <a:t>Az ungvári állami reáliskola értesítője az 1902/03. tanévről</a:t>
            </a:r>
            <a:r>
              <a:rPr lang="hu-HU" sz="1800" dirty="0">
                <a:solidFill>
                  <a:srgbClr val="006600"/>
                </a:solidFill>
                <a:latin typeface="Garamond" panose="02020404030301010803" pitchFamily="18" charset="0"/>
              </a:rPr>
              <a:t>, Ungvár, 1903. p. 11.</a:t>
            </a:r>
            <a:r>
              <a:rPr lang="hu-HU" sz="2400" dirty="0">
                <a:solidFill>
                  <a:srgbClr val="006600"/>
                </a:solidFill>
                <a:latin typeface="Garamond" panose="02020404030301010803" pitchFamily="18" charset="0"/>
              </a:rPr>
              <a:t/>
            </a:r>
            <a:br>
              <a:rPr lang="hu-HU" sz="2400" dirty="0">
                <a:solidFill>
                  <a:srgbClr val="006600"/>
                </a:solidFill>
                <a:latin typeface="Garamond" panose="02020404030301010803" pitchFamily="18" charset="0"/>
              </a:rPr>
            </a:br>
            <a:endParaRPr lang="hu-HU" sz="2400" dirty="0">
              <a:latin typeface="Garamond" panose="020204040303010108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539552" y="4581128"/>
            <a:ext cx="8291264" cy="2160240"/>
          </a:xfrm>
        </p:spPr>
        <p:txBody>
          <a:bodyPr/>
          <a:lstStyle/>
          <a:p>
            <a:pPr marL="0" lvl="0" indent="0">
              <a:buNone/>
            </a:pPr>
            <a:r>
              <a:rPr lang="hu-HU" sz="2000" b="1" u="sng" dirty="0" smtClean="0">
                <a:solidFill>
                  <a:srgbClr val="006600"/>
                </a:solidFill>
                <a:latin typeface="Garamond" panose="02020404030301010803" pitchFamily="18" charset="0"/>
              </a:rPr>
              <a:t>Földszint</a:t>
            </a:r>
            <a:r>
              <a:rPr lang="hu-HU" sz="2000" b="1" u="sng" dirty="0">
                <a:solidFill>
                  <a:srgbClr val="006600"/>
                </a:solidFill>
                <a:latin typeface="Garamond" panose="02020404030301010803" pitchFamily="18" charset="0"/>
              </a:rPr>
              <a:t>: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 tornacsarnok (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  <a:ea typeface="Calibri"/>
                <a:cs typeface="Times New Roman"/>
              </a:rPr>
              <a:t>162 m</a:t>
            </a:r>
            <a:r>
              <a:rPr lang="hu-HU" sz="2000" b="1" baseline="30000" dirty="0">
                <a:solidFill>
                  <a:srgbClr val="006600"/>
                </a:solidFill>
                <a:latin typeface="Garamond" panose="02020404030301010803" pitchFamily="18" charset="0"/>
                <a:ea typeface="Calibri"/>
                <a:cs typeface="Times New Roman"/>
              </a:rPr>
              <a:t>2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  <a:ea typeface="Calibri"/>
                <a:cs typeface="Times New Roman"/>
              </a:rPr>
              <a:t>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), öltöző, egy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tanterem,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igazgatói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	„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íróhelyiség”,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szolga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lakása, igazgatói lakosztály.</a:t>
            </a:r>
          </a:p>
          <a:p>
            <a:pPr marL="0" lvl="0" indent="0">
              <a:buNone/>
            </a:pPr>
            <a:r>
              <a:rPr lang="hu-HU" sz="2000" b="1" u="sng" dirty="0">
                <a:solidFill>
                  <a:srgbClr val="006600"/>
                </a:solidFill>
                <a:latin typeface="Garamond" panose="02020404030301010803" pitchFamily="18" charset="0"/>
              </a:rPr>
              <a:t>I. emelet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: öt tanterem, tanári szoba,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tanári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tanácskozó,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tanári könyvtár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.</a:t>
            </a:r>
          </a:p>
          <a:p>
            <a:pPr marL="0" lvl="0" indent="0">
              <a:buNone/>
            </a:pPr>
            <a:r>
              <a:rPr lang="hu-HU" sz="2000" b="1" u="sng" dirty="0">
                <a:solidFill>
                  <a:srgbClr val="006600"/>
                </a:solidFill>
                <a:latin typeface="Garamond" panose="02020404030301010803" pitchFamily="18" charset="0"/>
              </a:rPr>
              <a:t>II. emelet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: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természettani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, vegytani dolgozószobák, „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obszervatórium-	terasz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”, 	szertárak, „</a:t>
            </a:r>
            <a:r>
              <a:rPr lang="hu-HU" sz="2000" b="1" dirty="0" err="1">
                <a:solidFill>
                  <a:srgbClr val="006600"/>
                </a:solidFill>
                <a:latin typeface="Garamond" panose="02020404030301010803" pitchFamily="18" charset="0"/>
              </a:rPr>
              <a:t>emelkedőleg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 elhelyezett padokkal  ellátott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	kísérleti terem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”, 	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rajzterem (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  <a:ea typeface="Calibri"/>
                <a:cs typeface="Times New Roman"/>
              </a:rPr>
              <a:t>117 m</a:t>
            </a:r>
            <a:r>
              <a:rPr lang="hu-HU" sz="2000" b="1" baseline="30000" dirty="0" smtClean="0">
                <a:solidFill>
                  <a:srgbClr val="006600"/>
                </a:solidFill>
                <a:latin typeface="Garamond" panose="02020404030301010803" pitchFamily="18" charset="0"/>
                <a:ea typeface="Calibri"/>
                <a:cs typeface="Times New Roman"/>
              </a:rPr>
              <a:t>2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  <a:ea typeface="Calibri"/>
                <a:cs typeface="Times New Roman"/>
              </a:rPr>
              <a:t> ).</a:t>
            </a:r>
            <a:endParaRPr lang="hu-HU" sz="2000" b="1" dirty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746" y="548680"/>
            <a:ext cx="4046718" cy="2736304"/>
          </a:xfrm>
        </p:spPr>
      </p:pic>
      <p:sp>
        <p:nvSpPr>
          <p:cNvPr id="6" name="Téglalap 5"/>
          <p:cNvSpPr/>
          <p:nvPr/>
        </p:nvSpPr>
        <p:spPr>
          <a:xfrm>
            <a:off x="5076056" y="3501008"/>
            <a:ext cx="338437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hu-HU" i="1" dirty="0">
                <a:solidFill>
                  <a:srgbClr val="006600"/>
                </a:solidFill>
              </a:rPr>
              <a:t>Tervezte </a:t>
            </a:r>
            <a:r>
              <a:rPr lang="hu-HU" i="1" dirty="0" err="1">
                <a:solidFill>
                  <a:srgbClr val="006600"/>
                </a:solidFill>
              </a:rPr>
              <a:t>Pecz</a:t>
            </a:r>
            <a:r>
              <a:rPr lang="hu-HU" i="1" dirty="0">
                <a:solidFill>
                  <a:srgbClr val="006600"/>
                </a:solidFill>
              </a:rPr>
              <a:t> </a:t>
            </a:r>
            <a:r>
              <a:rPr lang="hu-HU" i="1" dirty="0" smtClean="0">
                <a:solidFill>
                  <a:srgbClr val="006600"/>
                </a:solidFill>
              </a:rPr>
              <a:t>Samu</a:t>
            </a:r>
          </a:p>
          <a:p>
            <a:r>
              <a:rPr lang="hu-HU" i="1" dirty="0" smtClean="0">
                <a:solidFill>
                  <a:srgbClr val="006600"/>
                </a:solidFill>
              </a:rPr>
              <a:t> </a:t>
            </a:r>
            <a:r>
              <a:rPr lang="hu-HU" i="1" dirty="0">
                <a:solidFill>
                  <a:srgbClr val="006600"/>
                </a:solidFill>
              </a:rPr>
              <a:t>budapesti műegyetemi tanár és műépítész </a:t>
            </a:r>
          </a:p>
        </p:txBody>
      </p:sp>
    </p:spTree>
    <p:extLst>
      <p:ext uri="{BB962C8B-B14F-4D97-AF65-F5344CB8AC3E}">
        <p14:creationId xmlns:p14="http://schemas.microsoft.com/office/powerpoint/2010/main" val="130252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20688"/>
            <a:ext cx="8378290" cy="5328592"/>
          </a:xfrm>
        </p:spPr>
      </p:pic>
      <p:sp>
        <p:nvSpPr>
          <p:cNvPr id="2" name="Téglalap 1"/>
          <p:cNvSpPr/>
          <p:nvPr/>
        </p:nvSpPr>
        <p:spPr>
          <a:xfrm>
            <a:off x="318632" y="6185495"/>
            <a:ext cx="8424936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hu-HU" sz="2000" i="1" dirty="0">
                <a:latin typeface="Garamond" panose="02020404030301010803" pitchFamily="18" charset="0"/>
              </a:rPr>
              <a:t>A </a:t>
            </a:r>
            <a:r>
              <a:rPr lang="hu-HU" sz="2000" i="1" dirty="0" err="1">
                <a:latin typeface="Garamond" panose="02020404030301010803" pitchFamily="18" charset="0"/>
              </a:rPr>
              <a:t>Hungaricana</a:t>
            </a:r>
            <a:r>
              <a:rPr lang="hu-HU" sz="2000" i="1" dirty="0">
                <a:latin typeface="Garamond" panose="02020404030301010803" pitchFamily="18" charset="0"/>
              </a:rPr>
              <a:t> Képcsarnok adatbázisában több képet is talál az iskoláról T. érdeklődő.</a:t>
            </a:r>
          </a:p>
        </p:txBody>
      </p:sp>
    </p:spTree>
    <p:extLst>
      <p:ext uri="{BB962C8B-B14F-4D97-AF65-F5344CB8AC3E}">
        <p14:creationId xmlns:p14="http://schemas.microsoft.com/office/powerpoint/2010/main" val="227848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/>
          <a:lstStyle/>
          <a:p>
            <a:r>
              <a:rPr lang="hu-HU" sz="4000" b="1" i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Dortsák</a:t>
            </a:r>
            <a:r>
              <a:rPr 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4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Gyula </a:t>
            </a:r>
            <a:r>
              <a:rPr 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(1857 - ?)</a:t>
            </a:r>
            <a:br>
              <a:rPr 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</a:br>
            <a:r>
              <a:rPr lang="hu-HU" sz="28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(Az Ungvári Reáliskola igazgatója 1897-től </a:t>
            </a:r>
            <a:r>
              <a:rPr lang="hu-HU" sz="28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1912-ig)</a:t>
            </a:r>
            <a:endParaRPr lang="hu-HU" sz="2800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0" t="10102" r="9144" b="12789"/>
          <a:stretch/>
        </p:blipFill>
        <p:spPr>
          <a:xfrm>
            <a:off x="755576" y="1772816"/>
            <a:ext cx="3528392" cy="4590920"/>
          </a:xfrm>
        </p:spPr>
      </p:pic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861560" y="1600200"/>
            <a:ext cx="4038600" cy="4724400"/>
          </a:xfrm>
        </p:spPr>
        <p:txBody>
          <a:bodyPr/>
          <a:lstStyle/>
          <a:p>
            <a:pPr marL="0" indent="0">
              <a:buNone/>
            </a:pP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1857-ben született Losoncon. 1878-tól a losonci főgimnáziumban, 1884-től az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alsókubini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polgári iskolában, 1887-től a </a:t>
            </a:r>
            <a:r>
              <a:rPr lang="hu-HU" sz="2000" b="1" dirty="0" err="1">
                <a:solidFill>
                  <a:srgbClr val="006600"/>
                </a:solidFill>
                <a:latin typeface="Garamond" panose="02020404030301010803" pitchFamily="18" charset="0"/>
              </a:rPr>
              <a:t>trsztenai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2000" b="1" dirty="0" err="1">
                <a:solidFill>
                  <a:srgbClr val="006600"/>
                </a:solidFill>
                <a:latin typeface="Garamond" panose="02020404030301010803" pitchFamily="18" charset="0"/>
              </a:rPr>
              <a:t>kir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. </a:t>
            </a:r>
            <a:r>
              <a:rPr lang="hu-HU" sz="2000" b="1" dirty="0" err="1">
                <a:solidFill>
                  <a:srgbClr val="006600"/>
                </a:solidFill>
                <a:latin typeface="Garamond" panose="02020404030301010803" pitchFamily="18" charset="0"/>
              </a:rPr>
              <a:t>kath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. gimnáziumban tanított. A </a:t>
            </a:r>
            <a:r>
              <a:rPr lang="hu-HU" sz="2000" b="1" dirty="0" err="1">
                <a:solidFill>
                  <a:srgbClr val="006600"/>
                </a:solidFill>
                <a:latin typeface="Garamond" panose="02020404030301010803" pitchFamily="18" charset="0"/>
              </a:rPr>
              <a:t>trsztenai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 gimnáziumnak 1897-ig igazgatója volt. 1897-ben az ungvári áll. reáliskola igazgatójának nevezték ki.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1912-ben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nyugdíjazták.</a:t>
            </a:r>
          </a:p>
          <a:p>
            <a:pPr marL="0" indent="0">
              <a:buNone/>
            </a:pP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A gyakorlati pedagógia és a középiskolai adminisztráció tárgykörében jelentek meg tanulmányai. Írt még számos földrajzi, történelmi,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etnográfiai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értekezést is. </a:t>
            </a:r>
          </a:p>
          <a:p>
            <a:endParaRPr lang="hu-HU" sz="2000" dirty="0">
              <a:latin typeface="Garamond" panose="02020404030301010803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07504" y="6485711"/>
            <a:ext cx="61206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200" dirty="0"/>
              <a:t>Az ungvári m. </a:t>
            </a:r>
            <a:r>
              <a:rPr lang="hu-HU" sz="1200" dirty="0" err="1"/>
              <a:t>kir</a:t>
            </a:r>
            <a:r>
              <a:rPr lang="hu-HU" sz="1200" dirty="0"/>
              <a:t>. állami főreáliskola 16. értesítője az 1912-13. tanévről. Ungvár, 1913. </a:t>
            </a:r>
          </a:p>
        </p:txBody>
      </p:sp>
    </p:spTree>
    <p:extLst>
      <p:ext uri="{BB962C8B-B14F-4D97-AF65-F5344CB8AC3E}">
        <p14:creationId xmlns:p14="http://schemas.microsoft.com/office/powerpoint/2010/main" val="150823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19" y="274638"/>
            <a:ext cx="5289309" cy="922114"/>
          </a:xfrm>
        </p:spPr>
        <p:txBody>
          <a:bodyPr/>
          <a:lstStyle/>
          <a:p>
            <a:pPr algn="l"/>
            <a: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Deli Géza (1878 - 1930</a:t>
            </a:r>
            <a:r>
              <a:rPr 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)</a:t>
            </a:r>
            <a:endParaRPr lang="hu-HU" sz="40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539552" y="1484784"/>
            <a:ext cx="4258816" cy="424847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S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zegeden született. A kolozsvári egyetemen szerzett matematika – fizika szakos diplomát. A </a:t>
            </a:r>
            <a:r>
              <a:rPr lang="hu-HU" sz="2000" b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zalaeger-szegi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állami főgimnáziumban kezd tanítani. 1904-től a nagybányai  állami főgimnázium megbecsült tanára. </a:t>
            </a:r>
            <a:r>
              <a:rPr lang="hu-HU" sz="2000" b="1" dirty="0">
                <a:solidFill>
                  <a:srgbClr val="C00000"/>
                </a:solidFill>
                <a:latin typeface="Garamond" panose="02020404030301010803" pitchFamily="18" charset="0"/>
              </a:rPr>
              <a:t>Az Ungvári Reáliskola igazgatója 1912-től 1917-ig</a:t>
            </a:r>
            <a:r>
              <a:rPr lang="hu-HU" sz="2000" b="1" dirty="0" smtClean="0">
                <a:solidFill>
                  <a:srgbClr val="C00000"/>
                </a:solidFill>
                <a:latin typeface="Garamond" panose="02020404030301010803" pitchFamily="18" charset="0"/>
              </a:rPr>
              <a:t>.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1917-ben a kecskeméti főreáliskola igazgatójának nevezik ki. 1919-ben áthelyezik Szegedre az állami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főreáliskola élére. Az 1920-as évek  közepétől súlyos beteg, 1930. április 28-án elhunyt.</a:t>
            </a:r>
          </a:p>
          <a:p>
            <a:pPr marL="0" indent="0">
              <a:buNone/>
            </a:pPr>
            <a:r>
              <a:rPr lang="hu-HU" sz="2000" dirty="0"/>
              <a:t> </a:t>
            </a:r>
            <a:endParaRPr lang="hu-HU" sz="2000" b="1" dirty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marL="0" indent="0" algn="r">
              <a:spcBef>
                <a:spcPts val="0"/>
              </a:spcBef>
              <a:buNone/>
            </a:pPr>
            <a:endParaRPr lang="hu-HU" sz="1200" dirty="0" smtClean="0"/>
          </a:p>
          <a:p>
            <a:pPr marL="0" indent="0">
              <a:buNone/>
            </a:pPr>
            <a:endParaRPr lang="hu-HU" b="1" i="1" dirty="0" smtClean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endParaRPr lang="hu-HU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2" t="6506" r="7524" b="5463"/>
          <a:stretch/>
        </p:blipFill>
        <p:spPr>
          <a:xfrm>
            <a:off x="5004048" y="476672"/>
            <a:ext cx="3820661" cy="5904656"/>
          </a:xfrm>
        </p:spPr>
      </p:pic>
      <p:sp>
        <p:nvSpPr>
          <p:cNvPr id="5" name="Téglalap 4"/>
          <p:cNvSpPr/>
          <p:nvPr/>
        </p:nvSpPr>
        <p:spPr>
          <a:xfrm>
            <a:off x="0" y="6435864"/>
            <a:ext cx="9144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r">
              <a:spcBef>
                <a:spcPts val="0"/>
              </a:spcBef>
              <a:buNone/>
            </a:pPr>
            <a:r>
              <a:rPr lang="hu-HU" sz="1200" dirty="0"/>
              <a:t>A szegedi m. </a:t>
            </a:r>
            <a:r>
              <a:rPr lang="hu-HU" sz="1200" dirty="0" err="1"/>
              <a:t>kir</a:t>
            </a:r>
            <a:r>
              <a:rPr lang="hu-HU" sz="1200" dirty="0"/>
              <a:t>. áll. Baross Gábor reáliskola LXII. értesítője az 1929-30. tanévről. Szeged, 1930</a:t>
            </a:r>
            <a:r>
              <a:rPr lang="hu-HU" sz="1200" dirty="0" smtClean="0"/>
              <a:t>.</a:t>
            </a:r>
            <a:endParaRPr lang="hu-HU" sz="12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51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7160" y="274638"/>
            <a:ext cx="8827328" cy="796925"/>
          </a:xfrm>
        </p:spPr>
        <p:txBody>
          <a:bodyPr/>
          <a:lstStyle/>
          <a:p>
            <a:r>
              <a:rPr lang="hu-HU" sz="4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Az Ungvári </a:t>
            </a:r>
            <a:r>
              <a:rPr 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Reáliskola neves tanárai </a:t>
            </a:r>
            <a:endParaRPr lang="hu-HU" sz="32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96119" y="2486025"/>
            <a:ext cx="8229600" cy="4014788"/>
          </a:xfrm>
          <a:solidFill>
            <a:schemeClr val="bg1"/>
          </a:solidFill>
        </p:spPr>
        <p:txBody>
          <a:bodyPr/>
          <a:lstStyle/>
          <a:p>
            <a:r>
              <a:rPr lang="hu-HU" sz="2400" b="1" i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Geőcze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Zoárd matematikus </a:t>
            </a:r>
            <a:endParaRPr lang="hu-HU" sz="2400" b="1" i="1" dirty="0" smtClean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	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(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az iskola tanára 1899-től 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1911-ig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, közben két 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évig 	Párizsban volt tanulmányúton),</a:t>
            </a:r>
            <a:endParaRPr lang="hu-HU" sz="24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György Oszkár  költő </a:t>
            </a:r>
            <a:endParaRPr lang="hu-HU" sz="2400" b="1" i="1" dirty="0" smtClean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	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(az 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iskola tanára 1911-től 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1918-ig),</a:t>
            </a:r>
          </a:p>
          <a:p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Könnye 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Nándor 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(</a:t>
            </a:r>
            <a:r>
              <a:rPr lang="hu-HU" sz="2400" b="1" i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Könye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Ferdinánd) 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nyelvész </a:t>
            </a:r>
            <a:endParaRPr lang="hu-HU" sz="2400" b="1" i="1" dirty="0" smtClean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	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(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az iskola tanára 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1898-tól 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1912-ig),</a:t>
            </a:r>
          </a:p>
          <a:p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Szabó Dezső író </a:t>
            </a:r>
            <a:endParaRPr lang="hu-HU" sz="2400" b="1" i="1" dirty="0" smtClean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	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(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az iskola tanára 1914-től 1917-ig)</a:t>
            </a:r>
            <a:r>
              <a:rPr lang="hu-HU" sz="28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.</a:t>
            </a:r>
            <a:br>
              <a:rPr lang="hu-HU" sz="2800" b="1" i="1" dirty="0">
                <a:solidFill>
                  <a:srgbClr val="006600"/>
                </a:solidFill>
                <a:latin typeface="Garamond" panose="02020404030301010803" pitchFamily="18" charset="0"/>
              </a:rPr>
            </a:br>
            <a:endParaRPr lang="hu-HU" sz="2800" dirty="0" smtClean="0"/>
          </a:p>
          <a:p>
            <a:endParaRPr lang="hu-HU" dirty="0"/>
          </a:p>
        </p:txBody>
      </p:sp>
      <p:sp>
        <p:nvSpPr>
          <p:cNvPr id="7" name="Téglalap 6"/>
          <p:cNvSpPr/>
          <p:nvPr/>
        </p:nvSpPr>
        <p:spPr>
          <a:xfrm>
            <a:off x="2915816" y="980728"/>
            <a:ext cx="548523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i="1" dirty="0">
                <a:solidFill>
                  <a:srgbClr val="0070C0"/>
                </a:solidFill>
                <a:latin typeface="Lucida Handwriting" panose="03010101010101010101" pitchFamily="66" charset="0"/>
              </a:rPr>
              <a:t>„Minden </a:t>
            </a:r>
            <a:r>
              <a:rPr lang="hu-HU" b="1" i="1" dirty="0" smtClean="0">
                <a:solidFill>
                  <a:srgbClr val="0070C0"/>
                </a:solidFill>
                <a:latin typeface="Lucida Handwriting" panose="03010101010101010101" pitchFamily="66" charset="0"/>
              </a:rPr>
              <a:t> iskola  életében    vannak  olyan  k </a:t>
            </a:r>
            <a:r>
              <a:rPr lang="hu-HU" b="1" i="1" dirty="0" err="1" smtClean="0">
                <a:solidFill>
                  <a:srgbClr val="0070C0"/>
                </a:solidFill>
                <a:latin typeface="Lucida Handwriting" panose="03010101010101010101" pitchFamily="66" charset="0"/>
              </a:rPr>
              <a:t>orszakok</a:t>
            </a:r>
            <a:r>
              <a:rPr lang="hu-HU" b="1" i="1" dirty="0">
                <a:solidFill>
                  <a:srgbClr val="0070C0"/>
                </a:solidFill>
                <a:latin typeface="Lucida Handwriting" panose="03010101010101010101" pitchFamily="66" charset="0"/>
              </a:rPr>
              <a:t>, amikor </a:t>
            </a:r>
            <a:r>
              <a:rPr lang="hu-HU" b="1" i="1" dirty="0" smtClean="0">
                <a:solidFill>
                  <a:srgbClr val="0070C0"/>
                </a:solidFill>
                <a:latin typeface="Lucida Handwriting" panose="03010101010101010101" pitchFamily="66" charset="0"/>
              </a:rPr>
              <a:t>az  ott  tanító  kiváló  emberek  sora  azt  híressé  és </a:t>
            </a:r>
            <a:r>
              <a:rPr lang="hu-HU" b="1" i="1" dirty="0">
                <a:solidFill>
                  <a:srgbClr val="0070C0"/>
                </a:solidFill>
                <a:latin typeface="Lucida Handwriting" panose="03010101010101010101" pitchFamily="66" charset="0"/>
              </a:rPr>
              <a:t>keresetté </a:t>
            </a:r>
            <a:r>
              <a:rPr lang="hu-HU" b="1" i="1" dirty="0" smtClean="0">
                <a:solidFill>
                  <a:srgbClr val="0070C0"/>
                </a:solidFill>
                <a:latin typeface="Lucida Handwriting" panose="03010101010101010101" pitchFamily="66" charset="0"/>
              </a:rPr>
              <a:t>  teszi.”</a:t>
            </a:r>
          </a:p>
          <a:p>
            <a:r>
              <a:rPr lang="hu-HU" b="1" i="1" dirty="0" smtClean="0">
                <a:solidFill>
                  <a:srgbClr val="0070C0"/>
                </a:solidFill>
                <a:latin typeface="Lucida Handwriting" panose="03010101010101010101" pitchFamily="66" charset="0"/>
              </a:rPr>
              <a:t>			(</a:t>
            </a:r>
            <a:r>
              <a:rPr lang="hu-HU" b="1" i="1" dirty="0" err="1" smtClean="0">
                <a:solidFill>
                  <a:srgbClr val="0070C0"/>
                </a:solidFill>
                <a:latin typeface="Lucida Handwriting" panose="03010101010101010101" pitchFamily="66" charset="0"/>
              </a:rPr>
              <a:t>Borosnyay</a:t>
            </a:r>
            <a:r>
              <a:rPr lang="hu-HU" b="1" i="1" dirty="0" smtClean="0">
                <a:solidFill>
                  <a:srgbClr val="0070C0"/>
                </a:solidFill>
                <a:latin typeface="Lucida Handwriting" panose="03010101010101010101" pitchFamily="66" charset="0"/>
              </a:rPr>
              <a:t> </a:t>
            </a:r>
            <a:r>
              <a:rPr lang="hu-HU" b="1" i="1" dirty="0">
                <a:solidFill>
                  <a:srgbClr val="0070C0"/>
                </a:solidFill>
                <a:latin typeface="Lucida Handwriting" panose="03010101010101010101" pitchFamily="66" charset="0"/>
              </a:rPr>
              <a:t>Károly)</a:t>
            </a:r>
            <a:endParaRPr lang="hu-HU" dirty="0">
              <a:solidFill>
                <a:srgbClr val="0070C0"/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54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71600"/>
          </a:xfrm>
        </p:spPr>
        <p:txBody>
          <a:bodyPr/>
          <a:lstStyle/>
          <a:p>
            <a:r>
              <a:rPr lang="hu-HU" sz="3600" b="1" i="1" dirty="0" err="1">
                <a:solidFill>
                  <a:srgbClr val="006600"/>
                </a:solidFill>
                <a:latin typeface="Garamond" panose="02020404030301010803" pitchFamily="18" charset="0"/>
              </a:rPr>
              <a:t>Geőcze</a:t>
            </a:r>
            <a: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Zoárd (1873 – 1916)</a:t>
            </a:r>
            <a:endParaRPr lang="hu-HU" sz="3600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64705"/>
            <a:ext cx="3005691" cy="3960440"/>
          </a:xfrm>
        </p:spPr>
      </p:pic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355976" y="908720"/>
            <a:ext cx="4536504" cy="5589240"/>
          </a:xfrm>
        </p:spPr>
        <p:txBody>
          <a:bodyPr/>
          <a:lstStyle/>
          <a:p>
            <a:pPr marL="0" indent="0">
              <a:buNone/>
            </a:pPr>
            <a:r>
              <a:rPr lang="hu-HU" sz="2000" b="1" dirty="0" err="1">
                <a:solidFill>
                  <a:srgbClr val="006600"/>
                </a:solidFill>
                <a:latin typeface="Garamond" panose="02020404030301010803" pitchFamily="18" charset="0"/>
              </a:rPr>
              <a:t>Geőcze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 Zoárd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matematikus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az ungvári reáliskolában 1899-től 1911-ig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tanított, közben 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két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évig állami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ösztöndíjjal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tanulmányúton volt Párizsban. 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A Sorbonne-on doktorált, majd a budapesti V. kerületi főreáliskolához helyezték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.</a:t>
            </a:r>
          </a:p>
          <a:p>
            <a:pPr marL="0" indent="0">
              <a:buNone/>
            </a:pP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A modern analíziskutatások egy új fejezetének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elindítójaként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terület- és felszínméréssel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foglalkozott. Új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felszíndefiníciót dolgozott ki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(</a:t>
            </a:r>
            <a:r>
              <a:rPr lang="hu-HU" sz="2000" b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Geöcze-féle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felszín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). Először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igazolta, hogy egyszerű felület esetén az ún. </a:t>
            </a:r>
            <a:r>
              <a:rPr lang="hu-HU" sz="2000" b="1" dirty="0" err="1">
                <a:solidFill>
                  <a:srgbClr val="006600"/>
                </a:solidFill>
                <a:latin typeface="Garamond" panose="02020404030301010803" pitchFamily="18" charset="0"/>
              </a:rPr>
              <a:t>Lebesgue-féle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 felszín mindig nagyobb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zérusnál.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A függvénytan terén az egyik legegyszerűbb példát dolgozta ki a mindenütt folytonos, de sehol sem differenciálható függvényre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.</a:t>
            </a:r>
            <a:r>
              <a:rPr lang="en-US" sz="2000" b="1" dirty="0">
                <a:latin typeface="Garamond" panose="02020404030301010803" pitchFamily="18" charset="0"/>
              </a:rPr>
              <a:t> </a:t>
            </a:r>
            <a:endParaRPr lang="hu-HU" sz="2000" b="1" dirty="0" smtClean="0"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hu-HU" sz="1800" i="1" dirty="0">
              <a:solidFill>
                <a:srgbClr val="006600"/>
              </a:solidFill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467544" y="6033344"/>
            <a:ext cx="3744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>
              <a:spcBef>
                <a:spcPct val="20000"/>
              </a:spcBef>
            </a:pPr>
            <a:r>
              <a:rPr lang="en-US" sz="1000" kern="0" dirty="0">
                <a:solidFill>
                  <a:srgbClr val="000000"/>
                </a:solidFill>
                <a:latin typeface="Arial"/>
              </a:rPr>
              <a:t>By </a:t>
            </a:r>
            <a:r>
              <a:rPr lang="en-US" sz="1000" kern="0" dirty="0" err="1">
                <a:solidFill>
                  <a:srgbClr val="000000"/>
                </a:solidFill>
                <a:latin typeface="Arial"/>
              </a:rPr>
              <a:t>Ismeretlen</a:t>
            </a:r>
            <a:r>
              <a:rPr lang="en-US" sz="1000" kern="0" dirty="0">
                <a:solidFill>
                  <a:srgbClr val="000000"/>
                </a:solidFill>
                <a:latin typeface="Arial"/>
              </a:rPr>
              <a:t> - http://www.versenyvizsga.hu/hun/eletrajzok/geoczezoard.html, </a:t>
            </a:r>
            <a:r>
              <a:rPr lang="en-US" sz="1000" kern="0" dirty="0" err="1">
                <a:solidFill>
                  <a:srgbClr val="000000"/>
                </a:solidFill>
                <a:latin typeface="Arial"/>
              </a:rPr>
              <a:t>Közkincs</a:t>
            </a:r>
            <a:r>
              <a:rPr lang="en-US" sz="1000" kern="0" dirty="0">
                <a:solidFill>
                  <a:srgbClr val="000000"/>
                </a:solidFill>
                <a:latin typeface="Arial"/>
              </a:rPr>
              <a:t>, https://commons.wikimedia.org/w/index.php?curid=39084295</a:t>
            </a:r>
            <a:endParaRPr lang="hu-HU" sz="1000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179512" y="4725144"/>
            <a:ext cx="3888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A Kárpátaljai Magyar Pedagógusszövetség </a:t>
            </a:r>
            <a:r>
              <a:rPr lang="hu-HU" dirty="0" err="1"/>
              <a:t>Geőcze</a:t>
            </a:r>
            <a:r>
              <a:rPr lang="hu-HU" dirty="0"/>
              <a:t> Zoárd matematikaversennyel is őrzi emlékét.</a:t>
            </a:r>
          </a:p>
        </p:txBody>
      </p:sp>
    </p:spTree>
    <p:extLst>
      <p:ext uri="{BB962C8B-B14F-4D97-AF65-F5344CB8AC3E}">
        <p14:creationId xmlns:p14="http://schemas.microsoft.com/office/powerpoint/2010/main" val="369635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06688" cy="2362274"/>
          </a:xfrm>
        </p:spPr>
        <p:txBody>
          <a:bodyPr/>
          <a:lstStyle/>
          <a:p>
            <a: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György Oszkár </a:t>
            </a:r>
            <a:b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</a:br>
            <a: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(1882 – 1944)</a:t>
            </a:r>
            <a:endParaRPr lang="hu-HU" sz="36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8" t="3103" r="7516" b="63572"/>
          <a:stretch/>
        </p:blipFill>
        <p:spPr>
          <a:xfrm>
            <a:off x="238167" y="2492896"/>
            <a:ext cx="3253713" cy="1952228"/>
          </a:xfrm>
        </p:spPr>
      </p:pic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764704"/>
            <a:ext cx="5067334" cy="5616624"/>
          </a:xfrm>
        </p:spPr>
      </p:pic>
      <p:sp>
        <p:nvSpPr>
          <p:cNvPr id="8" name="Téglalap 7"/>
          <p:cNvSpPr/>
          <p:nvPr/>
        </p:nvSpPr>
        <p:spPr>
          <a:xfrm>
            <a:off x="467544" y="5227459"/>
            <a:ext cx="3024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i="1" dirty="0">
                <a:solidFill>
                  <a:srgbClr val="006600"/>
                </a:solidFill>
                <a:latin typeface="Garamond" panose="02020404030301010803" pitchFamily="18" charset="0"/>
              </a:rPr>
              <a:t>Részlet az iskola 1917-18. évi évkönyvéből</a:t>
            </a:r>
          </a:p>
        </p:txBody>
      </p:sp>
    </p:spTree>
    <p:extLst>
      <p:ext uri="{BB962C8B-B14F-4D97-AF65-F5344CB8AC3E}">
        <p14:creationId xmlns:p14="http://schemas.microsoft.com/office/powerpoint/2010/main" val="398514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hu-HU" sz="32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György </a:t>
            </a:r>
            <a:r>
              <a:rPr 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Oszkár költő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539552" y="980728"/>
            <a:ext cx="4536504" cy="5760640"/>
          </a:xfrm>
        </p:spPr>
        <p:txBody>
          <a:bodyPr/>
          <a:lstStyle/>
          <a:p>
            <a:pPr marL="0" indent="0" algn="just">
              <a:buNone/>
            </a:pP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1911-től 1920-ig volt az  ungvári reáliskola tanára.</a:t>
            </a:r>
          </a:p>
          <a:p>
            <a:pPr marL="0" indent="0">
              <a:buNone/>
            </a:pP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Sárközi György  így jellemezte: </a:t>
            </a:r>
            <a:endParaRPr lang="hu-HU" sz="2000" b="1" dirty="0" smtClean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hu-HU" sz="2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„… </a:t>
            </a:r>
            <a:r>
              <a:rPr lang="hu-HU" sz="2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György Oszkár az átlagon jóval felülemelkedő költő … a kulturált, öntudatos, magukon-munkáló költők sorába tartozik, - … ezzel a régi és új magyar líra legjobbjainak példáját követi.” </a:t>
            </a:r>
            <a:r>
              <a:rPr lang="hu-HU" sz="1200" b="1" dirty="0">
                <a:solidFill>
                  <a:srgbClr val="006600"/>
                </a:solidFill>
                <a:latin typeface="Garamond" panose="02020404030301010803" pitchFamily="18" charset="0"/>
              </a:rPr>
              <a:t>Sárközi György: A végtelen fasor György Oszkár versei , Nyugat ,·1931. 3. szám , </a:t>
            </a:r>
            <a:r>
              <a:rPr lang="hu-HU" sz="1200" b="1" dirty="0" err="1">
                <a:solidFill>
                  <a:srgbClr val="006600"/>
                </a:solidFill>
                <a:latin typeface="Garamond" panose="02020404030301010803" pitchFamily="18" charset="0"/>
              </a:rPr>
              <a:t>in</a:t>
            </a:r>
            <a:r>
              <a:rPr lang="hu-HU" sz="1200" b="1" dirty="0">
                <a:solidFill>
                  <a:srgbClr val="006600"/>
                </a:solidFill>
                <a:latin typeface="Garamond" panose="02020404030301010803" pitchFamily="18" charset="0"/>
              </a:rPr>
              <a:t>: </a:t>
            </a:r>
            <a:r>
              <a:rPr lang="hu-HU" sz="1200" b="1" dirty="0">
                <a:solidFill>
                  <a:srgbClr val="006600"/>
                </a:solidFill>
                <a:latin typeface="Garamond" panose="02020404030301010803" pitchFamily="18" charset="0"/>
                <a:hlinkClick r:id="rId2"/>
              </a:rPr>
              <a:t>http://epa.oszk.hu/00000/00022/00507/15834.htm</a:t>
            </a:r>
            <a:endParaRPr lang="hu-HU" sz="1200" b="1" dirty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marL="0" indent="0" algn="just">
              <a:buNone/>
            </a:pP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Kollégája, barátja, Szabó Dezső róla mintázta  Az elsodort falu egyik szereplőjét.</a:t>
            </a:r>
          </a:p>
          <a:p>
            <a:pPr marL="0" indent="0" algn="just">
              <a:buNone/>
            </a:pP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1920-tól 1940-ig a székesfehérvári Állami Főreáliskolában (a későbbi Ybl Miklós </a:t>
            </a:r>
            <a:r>
              <a:rPr lang="hu-HU" sz="2000" b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Főreálgimnáziumban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)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francia nyelvet, irodalmat és földrajzot tanított.</a:t>
            </a:r>
          </a:p>
          <a:p>
            <a:pPr marL="0" indent="0" algn="just">
              <a:buNone/>
            </a:pPr>
            <a:endParaRPr lang="hu-HU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16632"/>
            <a:ext cx="1814959" cy="2808549"/>
          </a:xfrm>
        </p:spPr>
      </p:pic>
      <p:pic>
        <p:nvPicPr>
          <p:cNvPr id="6" name="Tartalom hely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4088" y="1865784"/>
            <a:ext cx="2979114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690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60648"/>
            <a:ext cx="4350409" cy="30616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67544" y="3501008"/>
            <a:ext cx="8363272" cy="3096344"/>
          </a:xfrm>
          <a:solidFill>
            <a:schemeClr val="bg1"/>
          </a:solidFill>
        </p:spPr>
        <p:txBody>
          <a:bodyPr/>
          <a:lstStyle/>
          <a:p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Könnye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Nándor ~ </a:t>
            </a:r>
            <a:r>
              <a:rPr lang="hu-HU" sz="2000" b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Könye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Ferdinánd (1850 – 1912) nyelvész, szótáríró, tanár.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Budapesten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, Nagyváradon, Székesfehérváron,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Beregszászban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,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haláláig (1912) az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ungvári főreáliskolában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tanított.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Részt vett </a:t>
            </a:r>
            <a:r>
              <a:rPr lang="hu-HU" sz="2000" b="1" dirty="0" err="1">
                <a:solidFill>
                  <a:srgbClr val="006600"/>
                </a:solidFill>
                <a:latin typeface="Garamond" panose="02020404030301010803" pitchFamily="18" charset="0"/>
              </a:rPr>
              <a:t>Budenzék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 őrségi nyelvjáráskutató munkájában. Sok cikke jelent meg a Nyelvőrben, munkatársa volt a Magyar Nyelvtörténeti Szótárnak. Több szótárat is szerkesztett: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Magyar - német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, </a:t>
            </a:r>
            <a:r>
              <a:rPr lang="hu-HU" sz="2000" b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német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– magyar zsebszótár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(Bécs és Bp., 1890);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Francia - magyar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, </a:t>
            </a:r>
            <a:r>
              <a:rPr lang="hu-HU" sz="2000" b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magyar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- francia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zsebszótár (Bp., 1891); Idegen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- magyar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zsebszótár (Székesfehérvár, 1895). </a:t>
            </a:r>
            <a:r>
              <a:rPr lang="hu-HU" dirty="0">
                <a:hlinkClick r:id="rId3"/>
              </a:rPr>
              <a:t>http://</a:t>
            </a:r>
            <a:r>
              <a:rPr lang="hu-HU" dirty="0" smtClean="0">
                <a:hlinkClick r:id="rId3"/>
              </a:rPr>
              <a:t>mek.oszk.hu/00300/00355/html/ABC07165/08688.htm</a:t>
            </a:r>
            <a:endParaRPr lang="hu-HU" dirty="0" smtClean="0"/>
          </a:p>
          <a:p>
            <a:r>
              <a:rPr lang="hu-HU" dirty="0" smtClean="0"/>
              <a:t>A kép forrása: </a:t>
            </a:r>
            <a:r>
              <a:rPr lang="hu-HU" dirty="0"/>
              <a:t>http://www.agt.bme.hu/staff_h/varga/foto/voltak/kul/konnye-n.html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3150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47248" cy="504056"/>
          </a:xfrm>
        </p:spPr>
        <p:txBody>
          <a:bodyPr/>
          <a:lstStyle/>
          <a:p>
            <a:pPr algn="ctr"/>
            <a:r>
              <a:rPr lang="hu-HU" sz="3200" i="1" dirty="0">
                <a:solidFill>
                  <a:srgbClr val="006600"/>
                </a:solidFill>
                <a:latin typeface="Garamond" panose="02020404030301010803" pitchFamily="18" charset="0"/>
              </a:rPr>
              <a:t>Szabó</a:t>
            </a:r>
            <a:r>
              <a:rPr lang="hu-HU" dirty="0" smtClean="0"/>
              <a:t> </a:t>
            </a:r>
            <a:r>
              <a:rPr lang="hu-HU" sz="3200" i="1" dirty="0">
                <a:solidFill>
                  <a:srgbClr val="006600"/>
                </a:solidFill>
                <a:latin typeface="Garamond" panose="02020404030301010803" pitchFamily="18" charset="0"/>
              </a:rPr>
              <a:t>Dezső</a:t>
            </a:r>
            <a:r>
              <a:rPr lang="hu-HU" dirty="0" smtClean="0"/>
              <a:t>  </a:t>
            </a:r>
            <a:r>
              <a:rPr lang="hu-HU" sz="3200" i="1" dirty="0">
                <a:solidFill>
                  <a:srgbClr val="006600"/>
                </a:solidFill>
                <a:latin typeface="Garamond" panose="02020404030301010803" pitchFamily="18" charset="0"/>
              </a:rPr>
              <a:t>(1879-1945)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39"/>
          <a:stretch/>
        </p:blipFill>
        <p:spPr>
          <a:xfrm>
            <a:off x="3995936" y="1395854"/>
            <a:ext cx="4692207" cy="4896544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12777"/>
            <a:ext cx="3466728" cy="5121278"/>
          </a:xfrm>
        </p:spPr>
        <p:txBody>
          <a:bodyPr/>
          <a:lstStyle/>
          <a:p>
            <a:r>
              <a:rPr lang="hu-HU" sz="24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Szabó Dezső 1914-től </a:t>
            </a:r>
            <a:r>
              <a:rPr lang="hu-HU" sz="2400" b="1" dirty="0">
                <a:solidFill>
                  <a:srgbClr val="006600"/>
                </a:solidFill>
                <a:latin typeface="Garamond" panose="02020404030301010803" pitchFamily="18" charset="0"/>
              </a:rPr>
              <a:t>1917-ig tanított francia nyelvet és irodalmat az ungvári főreáliskolában</a:t>
            </a:r>
            <a:r>
              <a:rPr lang="hu-HU" sz="24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. </a:t>
            </a:r>
            <a:r>
              <a:rPr lang="hu-HU" sz="2400" b="1" dirty="0">
                <a:solidFill>
                  <a:srgbClr val="006600"/>
                </a:solidFill>
                <a:latin typeface="Garamond" panose="02020404030301010803" pitchFamily="18" charset="0"/>
              </a:rPr>
              <a:t>Budapesti, székesfehérvári, nagyváradi, székelyudvarhelyi, sümegi iskolák után érkezett Ungvárra. </a:t>
            </a:r>
            <a:endParaRPr lang="hu-HU" sz="2400" b="1" dirty="0" smtClean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r>
              <a:rPr lang="hu-HU" sz="2400" b="1" dirty="0">
                <a:solidFill>
                  <a:srgbClr val="006600"/>
                </a:solidFill>
                <a:latin typeface="Garamond" panose="02020404030301010803" pitchFamily="18" charset="0"/>
              </a:rPr>
              <a:t>1917-ben </a:t>
            </a:r>
            <a:r>
              <a:rPr lang="hu-HU" sz="24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áthelyezték Lőcsére.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endParaRPr lang="hu-HU" sz="2000" b="1" dirty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endParaRPr lang="hu-HU" dirty="0" smtClean="0"/>
          </a:p>
        </p:txBody>
      </p:sp>
      <p:sp>
        <p:nvSpPr>
          <p:cNvPr id="6" name="Téglalap 5"/>
          <p:cNvSpPr/>
          <p:nvPr/>
        </p:nvSpPr>
        <p:spPr>
          <a:xfrm>
            <a:off x="467544" y="6287834"/>
            <a:ext cx="51125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600" dirty="0" smtClean="0"/>
              <a:t>https</a:t>
            </a:r>
            <a:r>
              <a:rPr lang="hu-HU" sz="1600" dirty="0"/>
              <a:t>://hu.wikipedia.org/wiki/Szabó_Dezső_(író)</a:t>
            </a:r>
          </a:p>
        </p:txBody>
      </p:sp>
    </p:spTree>
    <p:extLst>
      <p:ext uri="{BB962C8B-B14F-4D97-AF65-F5344CB8AC3E}">
        <p14:creationId xmlns:p14="http://schemas.microsoft.com/office/powerpoint/2010/main" val="302693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932040" y="274638"/>
            <a:ext cx="3754760" cy="1143000"/>
          </a:xfrm>
        </p:spPr>
        <p:txBody>
          <a:bodyPr/>
          <a:lstStyle/>
          <a:p>
            <a:r>
              <a:rPr lang="hu-HU" sz="32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Szabó</a:t>
            </a:r>
            <a:r>
              <a:rPr lang="hu-HU" sz="3200" b="1" dirty="0">
                <a:latin typeface="Garamond" panose="02020404030301010803" pitchFamily="18" charset="0"/>
              </a:rPr>
              <a:t> </a:t>
            </a:r>
            <a:r>
              <a:rPr 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Dezső</a:t>
            </a:r>
            <a:br>
              <a:rPr 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</a:br>
            <a:r>
              <a:rPr lang="hu-HU" sz="3200" b="1" dirty="0" smtClean="0">
                <a:latin typeface="Garamond" panose="02020404030301010803" pitchFamily="18" charset="0"/>
              </a:rPr>
              <a:t>  </a:t>
            </a:r>
            <a:r>
              <a:rPr lang="hu-HU" sz="32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(1879-1945)</a:t>
            </a:r>
            <a:endParaRPr lang="hu-HU" sz="3200" b="1" dirty="0">
              <a:latin typeface="Garamond" panose="020204040303010108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404664"/>
            <a:ext cx="4042792" cy="6048672"/>
          </a:xfrm>
        </p:spPr>
        <p:txBody>
          <a:bodyPr/>
          <a:lstStyle/>
          <a:p>
            <a:pPr marL="0" indent="0">
              <a:buNone/>
            </a:pP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Szabó Dezső író, kritikus, publicista, a két világháború közötti magyar irodalom nagy hatású képviselője.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Nagyváradon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rendszeres munkatársa lett a Nyugatnak és a radikális Huszadik Századnak. </a:t>
            </a:r>
            <a:endParaRPr lang="hu-HU" sz="2000" b="1" dirty="0" smtClean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Ungváron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az elviselhetetlenségig fokozódó háborús állapotok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fogadták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. A főreál épületét lefoglalták kórháznak, más iskolákban összezsúfolódva folyik a tanítás. A városba érkeznek a frontról a sebesülteket, halottakat szállító vonatok. Terjed a kolera. </a:t>
            </a:r>
            <a:endParaRPr lang="hu-HU" sz="2000" b="1" dirty="0" smtClean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kutatók szerint </a:t>
            </a:r>
            <a:r>
              <a:rPr lang="hu-HU" sz="2000" b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Ungvárott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változott az esszéíróból szépíróvá. </a:t>
            </a:r>
            <a:r>
              <a:rPr lang="hu-HU" sz="2000" b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Itteni 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élményei formálják benne Az elsodort falu alapeszméjét. </a:t>
            </a:r>
          </a:p>
          <a:p>
            <a:endParaRPr lang="hu-HU" sz="2000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25" y="1600200"/>
            <a:ext cx="3701349" cy="4525963"/>
          </a:xfrm>
        </p:spPr>
      </p:pic>
    </p:spTree>
    <p:extLst>
      <p:ext uri="{BB962C8B-B14F-4D97-AF65-F5344CB8AC3E}">
        <p14:creationId xmlns:p14="http://schemas.microsoft.com/office/powerpoint/2010/main" val="182916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5000">
        <p14:gallery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76672"/>
            <a:ext cx="3746348" cy="5544000"/>
          </a:xfrm>
        </p:spPr>
      </p:pic>
      <p:pic>
        <p:nvPicPr>
          <p:cNvPr id="3" name="Tartalom helye 2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3680031" cy="5544000"/>
          </a:xfrm>
        </p:spPr>
      </p:pic>
    </p:spTree>
    <p:extLst>
      <p:ext uri="{BB962C8B-B14F-4D97-AF65-F5344CB8AC3E}">
        <p14:creationId xmlns:p14="http://schemas.microsoft.com/office/powerpoint/2010/main" val="231678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3240360" cy="2952328"/>
          </a:xfrm>
        </p:spPr>
        <p:txBody>
          <a:bodyPr/>
          <a:lstStyle/>
          <a:p>
            <a:r>
              <a:rPr lang="hu-HU" sz="2400" b="1" i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Jankovich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Béla miniszter előterjesztése főreáliskolák áthelyezéséről a 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minisztertanács 1917. május 19-i ülésén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80"/>
          <a:stretch/>
        </p:blipFill>
        <p:spPr>
          <a:xfrm>
            <a:off x="3563888" y="620688"/>
            <a:ext cx="5274965" cy="252028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64" y="3397746"/>
            <a:ext cx="8277794" cy="2880320"/>
          </a:xfrm>
        </p:spPr>
      </p:pic>
      <p:sp>
        <p:nvSpPr>
          <p:cNvPr id="3" name="Téglalap 2"/>
          <p:cNvSpPr/>
          <p:nvPr/>
        </p:nvSpPr>
        <p:spPr>
          <a:xfrm>
            <a:off x="672952" y="6304002"/>
            <a:ext cx="68513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000" dirty="0"/>
              <a:t>Magyar Nemzeti Levéltár, Polgári kori kormányhatóságok levéltárai K szekció http://mnl.gov.hu/bal_menusor/hasznalat/kutatas/iratanyag_leirasa/polgari_kori_kormanyhatosagok_leveltarai.html#7.</a:t>
            </a:r>
          </a:p>
        </p:txBody>
      </p:sp>
    </p:spTree>
    <p:extLst>
      <p:ext uri="{BB962C8B-B14F-4D97-AF65-F5344CB8AC3E}">
        <p14:creationId xmlns:p14="http://schemas.microsoft.com/office/powerpoint/2010/main" val="142787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gallery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228184" y="620688"/>
            <a:ext cx="2458616" cy="5400600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 vallás- 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és közoktatásügyi 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miniszter 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előterjesztésére</a:t>
            </a:r>
            <a:b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</a:b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 IV. Károly </a:t>
            </a:r>
            <a:b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</a:br>
            <a:r>
              <a:rPr lang="hu-HU" alt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1917. május 28-án 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jóváhagyja az ungvári állami főreáliskola Miskolcra helyezését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91" r="5724"/>
          <a:stretch/>
        </p:blipFill>
        <p:spPr>
          <a:xfrm>
            <a:off x="611560" y="548680"/>
            <a:ext cx="5332638" cy="5760640"/>
          </a:xfrm>
        </p:spPr>
      </p:pic>
      <p:sp>
        <p:nvSpPr>
          <p:cNvPr id="3" name="Téglalap 2"/>
          <p:cNvSpPr/>
          <p:nvPr/>
        </p:nvSpPr>
        <p:spPr>
          <a:xfrm>
            <a:off x="3851920" y="6296679"/>
            <a:ext cx="500404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900" dirty="0"/>
              <a:t>Magyar Nemzeti Levéltár, Polgári kori kormányhatóságok levéltárai K szekció http://mnl.gov.hu/bal_menusor/hasznalat/kutatas/iratanyag_leirasa/polgari_kori_kormanyhatosagok_leveltarai.html#7</a:t>
            </a:r>
          </a:p>
        </p:txBody>
      </p:sp>
    </p:spTree>
    <p:extLst>
      <p:ext uri="{BB962C8B-B14F-4D97-AF65-F5344CB8AC3E}">
        <p14:creationId xmlns:p14="http://schemas.microsoft.com/office/powerpoint/2010/main" val="26459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Miskolc az </a:t>
            </a:r>
            <a:r>
              <a:rPr lang="hu-HU" sz="32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egykori posta Deák Ferenc utcai épületét adja át a főreáliskolának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63332"/>
            <a:ext cx="8089918" cy="5190004"/>
          </a:xfrm>
        </p:spPr>
      </p:pic>
    </p:spTree>
    <p:extLst>
      <p:ext uri="{BB962C8B-B14F-4D97-AF65-F5344CB8AC3E}">
        <p14:creationId xmlns:p14="http://schemas.microsoft.com/office/powerpoint/2010/main" val="268042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b="1" i="1" dirty="0" err="1">
                <a:solidFill>
                  <a:srgbClr val="006600"/>
                </a:solidFill>
                <a:latin typeface="Garamond" panose="02020404030301010803" pitchFamily="18" charset="0"/>
              </a:rPr>
              <a:t>Péch</a:t>
            </a:r>
            <a: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 Aladár igazgató úr levele az épület szükséges  </a:t>
            </a:r>
            <a: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átalakításáról</a:t>
            </a:r>
            <a:endParaRPr lang="hu-HU" sz="36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7" t="543"/>
          <a:stretch/>
        </p:blipFill>
        <p:spPr>
          <a:xfrm>
            <a:off x="467543" y="1340768"/>
            <a:ext cx="3878951" cy="4968552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9" t="3761" r="44340" b="6236"/>
          <a:stretch/>
        </p:blipFill>
        <p:spPr>
          <a:xfrm>
            <a:off x="4716015" y="1412776"/>
            <a:ext cx="4032449" cy="4933952"/>
          </a:xfrm>
        </p:spPr>
      </p:pic>
    </p:spTree>
    <p:extLst>
      <p:ext uri="{BB962C8B-B14F-4D97-AF65-F5344CB8AC3E}">
        <p14:creationId xmlns:p14="http://schemas.microsoft.com/office/powerpoint/2010/main" val="74532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3008313" cy="2304256"/>
          </a:xfrm>
        </p:spPr>
        <p:txBody>
          <a:bodyPr/>
          <a:lstStyle/>
          <a:p>
            <a:r>
              <a:rPr lang="hu-HU" sz="3600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Az iskola alaprajza </a:t>
            </a:r>
            <a:r>
              <a:rPr lang="hu-HU" sz="3600" i="1" dirty="0">
                <a:solidFill>
                  <a:srgbClr val="006600"/>
                </a:solidFill>
                <a:latin typeface="Garamond" panose="02020404030301010803" pitchFamily="18" charset="0"/>
              </a:rPr>
              <a:t>az </a:t>
            </a:r>
            <a:r>
              <a:rPr lang="hu-HU" sz="3600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átalakítás után</a:t>
            </a:r>
            <a:r>
              <a:rPr lang="hu-HU" sz="3600" dirty="0" smtClean="0">
                <a:solidFill>
                  <a:srgbClr val="00B050"/>
                </a:solidFill>
                <a:latin typeface="Garamond" panose="02020404030301010803" pitchFamily="18" charset="0"/>
              </a:rPr>
              <a:t/>
            </a:r>
            <a:br>
              <a:rPr lang="hu-HU" sz="3600" dirty="0" smtClean="0">
                <a:solidFill>
                  <a:srgbClr val="00B050"/>
                </a:solidFill>
                <a:latin typeface="Garamond" panose="02020404030301010803" pitchFamily="18" charset="0"/>
              </a:rPr>
            </a:br>
            <a:r>
              <a:rPr lang="hu-HU" sz="3600" dirty="0" smtClean="0">
                <a:solidFill>
                  <a:srgbClr val="00B050"/>
                </a:solidFill>
                <a:latin typeface="Garamond" panose="02020404030301010803" pitchFamily="18" charset="0"/>
              </a:rPr>
              <a:t> </a:t>
            </a:r>
            <a:endParaRPr lang="hu-HU" sz="3600" dirty="0">
              <a:solidFill>
                <a:srgbClr val="00B050"/>
              </a:solidFill>
              <a:latin typeface="Garamond" panose="02020404030301010803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350" y="273050"/>
            <a:ext cx="3995149" cy="5853113"/>
          </a:xfrm>
        </p:spPr>
      </p:pic>
    </p:spTree>
    <p:extLst>
      <p:ext uri="{BB962C8B-B14F-4D97-AF65-F5344CB8AC3E}">
        <p14:creationId xmlns:p14="http://schemas.microsoft.com/office/powerpoint/2010/main" val="120402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hu-HU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hu-HU" smtClean="0"/>
          </a:p>
        </p:txBody>
      </p:sp>
      <p:pic>
        <p:nvPicPr>
          <p:cNvPr id="14340" name="Picture 4" descr="ISKOLA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A főreáliskola épülete az 1930-as években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052736"/>
            <a:ext cx="7448490" cy="5544616"/>
          </a:xfrm>
        </p:spPr>
      </p:pic>
    </p:spTree>
    <p:extLst>
      <p:ext uri="{BB962C8B-B14F-4D97-AF65-F5344CB8AC3E}">
        <p14:creationId xmlns:p14="http://schemas.microsoft.com/office/powerpoint/2010/main" val="400469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Az iskola udvara az 1990-es években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868" y="1600200"/>
            <a:ext cx="6734264" cy="4525963"/>
          </a:xfrm>
        </p:spPr>
      </p:pic>
    </p:spTree>
    <p:extLst>
      <p:ext uri="{BB962C8B-B14F-4D97-AF65-F5344CB8AC3E}">
        <p14:creationId xmlns:p14="http://schemas.microsoft.com/office/powerpoint/2010/main" val="365485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 sz="36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Az egykori igazgatói lakás</a:t>
            </a:r>
          </a:p>
        </p:txBody>
      </p:sp>
      <p:pic>
        <p:nvPicPr>
          <p:cNvPr id="60419" name="Picture 4" descr="8 igazgatói lakás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4" t="7375" r="7602" b="7317"/>
          <a:stretch/>
        </p:blipFill>
        <p:spPr>
          <a:xfrm>
            <a:off x="1371601" y="1498599"/>
            <a:ext cx="6362700" cy="4572001"/>
          </a:xfr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5536" y="1052736"/>
            <a:ext cx="8496944" cy="4320480"/>
          </a:xfrm>
          <a:solidFill>
            <a:schemeClr val="bg1"/>
          </a:solidFill>
        </p:spPr>
        <p:txBody>
          <a:bodyPr anchor="ctr"/>
          <a:lstStyle/>
          <a:p>
            <a:pPr marL="0" indent="0">
              <a:buNone/>
            </a:pPr>
            <a:r>
              <a:rPr lang="hu-HU" sz="1000" dirty="0"/>
              <a:t> </a:t>
            </a:r>
          </a:p>
          <a:p>
            <a:pPr marL="0" indent="0">
              <a:buNone/>
            </a:pPr>
            <a:r>
              <a:rPr lang="hu-HU" sz="2400" b="1" i="1" dirty="0" smtClean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</a:p>
          <a:p>
            <a:pPr marL="0" indent="0">
              <a:buNone/>
            </a:pPr>
            <a:r>
              <a:rPr lang="hu-HU" sz="2400" b="1" i="1" dirty="0" smtClean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</a:p>
          <a:p>
            <a:pPr marL="0" indent="0">
              <a:buNone/>
            </a:pPr>
            <a:r>
              <a:rPr lang="hu-HU" sz="2400" b="1" i="1" dirty="0" smtClean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„Nincs </a:t>
            </a:r>
            <a:r>
              <a:rPr lang="hu-HU" sz="2400" b="1" i="1" dirty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e földön iskolánknak párja,</a:t>
            </a:r>
            <a:endParaRPr lang="hu-HU" sz="2400" b="1" dirty="0">
              <a:solidFill>
                <a:srgbClr val="00B05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hu-HU" sz="2400" b="1" i="1" dirty="0" smtClean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Ígéretből </a:t>
            </a:r>
            <a:r>
              <a:rPr lang="hu-HU" sz="2400" b="1" i="1" dirty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van a palotája,</a:t>
            </a:r>
            <a:endParaRPr lang="hu-HU" sz="2400" b="1" dirty="0">
              <a:solidFill>
                <a:srgbClr val="00B05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hu-HU" sz="2400" b="1" i="1" dirty="0" smtClean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Tornatermét </a:t>
            </a:r>
            <a:r>
              <a:rPr lang="hu-HU" sz="2400" b="1" i="1" dirty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"szűk-udvar"</a:t>
            </a:r>
            <a:r>
              <a:rPr lang="hu-HU" sz="2400" b="1" i="1" dirty="0" err="1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-nak</a:t>
            </a:r>
            <a:r>
              <a:rPr lang="hu-HU" sz="2400" b="1" i="1" dirty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hívják,</a:t>
            </a:r>
            <a:endParaRPr lang="hu-HU" sz="2400" b="1" dirty="0">
              <a:solidFill>
                <a:srgbClr val="00B05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hu-HU" sz="2400" b="1" i="1" dirty="0" smtClean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Szertárait </a:t>
            </a:r>
            <a:r>
              <a:rPr lang="hu-HU" sz="2400" b="1" i="1" dirty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csak tündérek látják.</a:t>
            </a:r>
            <a:endParaRPr lang="hu-HU" sz="2400" b="1" dirty="0">
              <a:solidFill>
                <a:srgbClr val="00B05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hu-HU" sz="2400" b="1" i="1" dirty="0" smtClean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Rajzterme </a:t>
            </a:r>
            <a:r>
              <a:rPr lang="hu-HU" sz="2400" b="1" i="1" dirty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sincs, csak két rossz </a:t>
            </a:r>
            <a:r>
              <a:rPr lang="hu-HU" sz="2400" b="1" i="1" dirty="0" smtClean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körzője</a:t>
            </a:r>
            <a:r>
              <a:rPr lang="hu-HU" sz="2400" b="1" i="1" dirty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...</a:t>
            </a:r>
            <a:endParaRPr lang="hu-HU" sz="2400" b="1" dirty="0">
              <a:solidFill>
                <a:srgbClr val="00B05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hu-HU" sz="2400" b="1" i="1" dirty="0" smtClean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Hej</a:t>
            </a:r>
            <a:r>
              <a:rPr lang="hu-HU" sz="2400" b="1" i="1" dirty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, de annál nagyobb a jövője</a:t>
            </a:r>
            <a:r>
              <a:rPr lang="hu-HU" sz="2400" i="1" dirty="0" smtClean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!"</a:t>
            </a:r>
            <a:r>
              <a:rPr lang="hu-HU" sz="2400" dirty="0" smtClean="0">
                <a:solidFill>
                  <a:srgbClr val="00B05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endParaRPr lang="hu-HU" sz="2000" dirty="0"/>
          </a:p>
          <a:p>
            <a:pPr marL="0" indent="0">
              <a:buNone/>
            </a:pPr>
            <a:r>
              <a:rPr lang="hu-HU" sz="2000" i="1" smtClean="0"/>
              <a:t>	Diákrigmus  a "Túl </a:t>
            </a:r>
            <a:r>
              <a:rPr lang="hu-HU" sz="2000" i="1" dirty="0" smtClean="0"/>
              <a:t>a Tiszán faragnak az ácsok..." dallamára</a:t>
            </a:r>
          </a:p>
          <a:p>
            <a:endParaRPr lang="hu-HU" sz="20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0454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hu-HU" alt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Az </a:t>
            </a:r>
            <a:r>
              <a:rPr lang="hu-HU" alt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iskola épületében ma bank működik</a:t>
            </a:r>
            <a:endParaRPr lang="hu-HU" altLang="hu-HU" sz="3600" b="1" i="1" dirty="0">
              <a:solidFill>
                <a:srgbClr val="006600"/>
              </a:solidFill>
              <a:latin typeface="Garamond" panose="02020404030301010803" pitchFamily="18" charset="0"/>
              <a:ea typeface="+mn-ea"/>
              <a:cs typeface="+mn-cs"/>
            </a:endParaRPr>
          </a:p>
        </p:txBody>
      </p:sp>
      <p:pic>
        <p:nvPicPr>
          <p:cNvPr id="61443" name="Picture 4" descr="6 iskola ma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6" t="4716" r="2174" b="3273"/>
          <a:stretch/>
        </p:blipFill>
        <p:spPr>
          <a:xfrm>
            <a:off x="827583" y="1340768"/>
            <a:ext cx="7572515" cy="5184576"/>
          </a:xfr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3240360" cy="2880320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hu-HU" sz="32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Az első tantárgyfelosztás</a:t>
            </a: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404664"/>
            <a:ext cx="4919309" cy="6269678"/>
          </a:xfrm>
        </p:spPr>
      </p:pic>
    </p:spTree>
    <p:extLst>
      <p:ext uri="{BB962C8B-B14F-4D97-AF65-F5344CB8AC3E}">
        <p14:creationId xmlns:p14="http://schemas.microsoft.com/office/powerpoint/2010/main" val="92508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Az iskola házirendje</a:t>
            </a:r>
            <a:endParaRPr lang="hu-HU" sz="36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11" name="Tartalom helye 10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613" y="908720"/>
            <a:ext cx="2663788" cy="3816000"/>
          </a:xfrm>
        </p:spPr>
      </p:pic>
      <p:pic>
        <p:nvPicPr>
          <p:cNvPr id="9" name="Tartalom hely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6516" y="908720"/>
            <a:ext cx="2682054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Tartalom helye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909144"/>
            <a:ext cx="2580685" cy="3816000"/>
          </a:xfrm>
        </p:spPr>
      </p:pic>
      <p:pic>
        <p:nvPicPr>
          <p:cNvPr id="13" name="Tartalom hely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" t="4714" r="-348" b="68853"/>
          <a:stretch/>
        </p:blipFill>
        <p:spPr bwMode="auto">
          <a:xfrm>
            <a:off x="6372200" y="3705264"/>
            <a:ext cx="2448000" cy="948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Tartalom hely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60" t="65661"/>
          <a:stretch/>
        </p:blipFill>
        <p:spPr bwMode="auto">
          <a:xfrm>
            <a:off x="5626921" y="5044007"/>
            <a:ext cx="3274557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925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0">
        <p14:gallery dir="l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>
            <a:spLocks noGrp="1" noChangeArrowheads="1"/>
          </p:cNvSpPr>
          <p:nvPr>
            <p:ph type="title"/>
          </p:nvPr>
        </p:nvSpPr>
        <p:spPr>
          <a:xfrm>
            <a:off x="251520" y="2141538"/>
            <a:ext cx="3744416" cy="1575494"/>
          </a:xfrm>
        </p:spPr>
        <p:txBody>
          <a:bodyPr/>
          <a:lstStyle/>
          <a:p>
            <a:pPr algn="l" eaLnBrk="1" hangingPunct="1">
              <a:spcBef>
                <a:spcPct val="20000"/>
              </a:spcBef>
            </a:pPr>
            <a:r>
              <a:rPr lang="hu-HU" alt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Hunfalvy </a:t>
            </a:r>
            <a:r>
              <a:rPr lang="hu-HU" alt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János (1820 – 1888)</a:t>
            </a:r>
            <a:endParaRPr lang="hu-HU" altLang="hu-HU" sz="3600" b="1" i="1" dirty="0">
              <a:solidFill>
                <a:srgbClr val="006600"/>
              </a:solidFill>
              <a:latin typeface="Garamond" panose="02020404030301010803" pitchFamily="18" charset="0"/>
              <a:ea typeface="+mn-ea"/>
              <a:cs typeface="+mn-cs"/>
            </a:endParaRPr>
          </a:p>
        </p:txBody>
      </p:sp>
      <p:pic>
        <p:nvPicPr>
          <p:cNvPr id="22531" name="Picture 4" descr="beolvasás000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3968" y="476672"/>
            <a:ext cx="4422833" cy="6120978"/>
          </a:xfr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bg1"/>
          </a:solidFill>
        </p:spPr>
        <p:txBody>
          <a:bodyPr/>
          <a:lstStyle/>
          <a:p>
            <a:pPr marL="0" indent="0">
              <a:spcBef>
                <a:spcPts val="0"/>
              </a:spcBef>
              <a:buNone/>
              <a:tabLst>
                <a:tab pos="288000" algn="l"/>
              </a:tabLst>
            </a:pPr>
            <a:r>
              <a:rPr lang="hu-HU" sz="1800" b="1" dirty="0" smtClean="0">
                <a:latin typeface="Garamond" panose="02020404030301010803" pitchFamily="18" charset="0"/>
              </a:rPr>
              <a:t>	</a:t>
            </a:r>
            <a:r>
              <a:rPr lang="hu-HU" sz="18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Iskolánk </a:t>
            </a:r>
            <a:r>
              <a:rPr lang="hu-HU" sz="1800" b="1" dirty="0">
                <a:solidFill>
                  <a:srgbClr val="FF0000"/>
                </a:solidFill>
                <a:latin typeface="Garamond" panose="02020404030301010803" pitchFamily="18" charset="0"/>
              </a:rPr>
              <a:t>1922-től 1950-ig viselte Hunfalvy János nevét. </a:t>
            </a:r>
            <a:r>
              <a:rPr lang="hu-HU" sz="1800" b="1" dirty="0">
                <a:latin typeface="Garamond" panose="02020404030301010803" pitchFamily="18" charset="0"/>
              </a:rPr>
              <a:t>A Vallás és Közoktatási Minisztérium az iskola által felterjesztett nevek közül választotta ki a neves földrajztudósét. A döntést </a:t>
            </a:r>
            <a:r>
              <a:rPr lang="hu-HU" sz="1800" b="1" dirty="0" smtClean="0">
                <a:latin typeface="Garamond" panose="02020404030301010803" pitchFamily="18" charset="0"/>
              </a:rPr>
              <a:t>a nevelőtestület osztatlan </a:t>
            </a:r>
            <a:r>
              <a:rPr lang="hu-HU" sz="1800" b="1" dirty="0">
                <a:latin typeface="Garamond" panose="02020404030301010803" pitchFamily="18" charset="0"/>
              </a:rPr>
              <a:t>egyetértéssel </a:t>
            </a:r>
            <a:r>
              <a:rPr lang="hu-HU" sz="1800" b="1" dirty="0" smtClean="0">
                <a:latin typeface="Garamond" panose="02020404030301010803" pitchFamily="18" charset="0"/>
              </a:rPr>
              <a:t>fogadta, hiszen Hunfalvy </a:t>
            </a:r>
            <a:r>
              <a:rPr lang="hu-HU" sz="1800" b="1" dirty="0">
                <a:latin typeface="Garamond" panose="02020404030301010803" pitchFamily="18" charset="0"/>
              </a:rPr>
              <a:t>János tudományos eredményei, pedagógiai </a:t>
            </a:r>
            <a:r>
              <a:rPr lang="hu-HU" sz="1800" b="1" dirty="0" smtClean="0">
                <a:latin typeface="Garamond" panose="02020404030301010803" pitchFamily="18" charset="0"/>
              </a:rPr>
              <a:t>tevékenysége, öntudatos</a:t>
            </a:r>
            <a:r>
              <a:rPr lang="hu-HU" sz="1800" b="1" dirty="0">
                <a:latin typeface="Garamond" panose="02020404030301010803" pitchFamily="18" charset="0"/>
              </a:rPr>
              <a:t>, józan </a:t>
            </a:r>
            <a:r>
              <a:rPr lang="hu-HU" sz="1800" b="1" dirty="0" smtClean="0">
                <a:latin typeface="Garamond" panose="02020404030301010803" pitchFamily="18" charset="0"/>
              </a:rPr>
              <a:t>magyarsága, nagyszerű </a:t>
            </a:r>
            <a:r>
              <a:rPr lang="hu-HU" sz="1800" b="1" dirty="0">
                <a:latin typeface="Garamond" panose="02020404030301010803" pitchFamily="18" charset="0"/>
              </a:rPr>
              <a:t>egyénisége példaként állhatott az ifjúság előtt. </a:t>
            </a:r>
            <a:r>
              <a:rPr lang="hu-HU" sz="1800" b="1" dirty="0" smtClean="0">
                <a:latin typeface="Garamond" panose="02020404030301010803" pitchFamily="18" charset="0"/>
              </a:rPr>
              <a:t>	Hunfalvy </a:t>
            </a:r>
            <a:r>
              <a:rPr lang="hu-HU" sz="1800" b="1" dirty="0">
                <a:latin typeface="Garamond" panose="02020404030301010803" pitchFamily="18" charset="0"/>
              </a:rPr>
              <a:t>életének színtere 1852-ig jobbára a Felvidék. </a:t>
            </a:r>
            <a:r>
              <a:rPr lang="hu-HU" sz="1800" b="1" dirty="0" err="1">
                <a:latin typeface="Garamond" panose="02020404030301010803" pitchFamily="18" charset="0"/>
              </a:rPr>
              <a:t>Nagyszalókon</a:t>
            </a:r>
            <a:r>
              <a:rPr lang="hu-HU" sz="1800" b="1" dirty="0">
                <a:latin typeface="Garamond" panose="02020404030301010803" pitchFamily="18" charset="0"/>
              </a:rPr>
              <a:t> született 1820-ban, Késmárkon és Eperjesen tanult. Eperjesen tanított, nevelősködött, politizált, raboskodott a szabadságharc után.</a:t>
            </a:r>
          </a:p>
          <a:p>
            <a:pPr marL="0" indent="0" defTabSz="288000">
              <a:spcBef>
                <a:spcPts val="0"/>
              </a:spcBef>
              <a:buNone/>
            </a:pPr>
            <a:r>
              <a:rPr lang="hu-HU" sz="1800" b="1" dirty="0">
                <a:latin typeface="Garamond" panose="02020404030301010803" pitchFamily="18" charset="0"/>
              </a:rPr>
              <a:t> 	</a:t>
            </a:r>
            <a:r>
              <a:rPr lang="hu-HU" sz="1800" b="1" dirty="0" smtClean="0">
                <a:latin typeface="Garamond" panose="02020404030301010803" pitchFamily="18" charset="0"/>
              </a:rPr>
              <a:t>Városunknak is fontos </a:t>
            </a:r>
            <a:r>
              <a:rPr lang="hu-HU" sz="1800" b="1" dirty="0">
                <a:latin typeface="Garamond" panose="02020404030301010803" pitchFamily="18" charset="0"/>
              </a:rPr>
              <a:t>szerepe volt </a:t>
            </a:r>
            <a:r>
              <a:rPr lang="hu-HU" sz="1800" b="1" dirty="0" smtClean="0">
                <a:latin typeface="Garamond" panose="02020404030301010803" pitchFamily="18" charset="0"/>
              </a:rPr>
              <a:t>az életében. </a:t>
            </a:r>
            <a:r>
              <a:rPr lang="hu-HU" sz="1800" b="1" dirty="0">
                <a:latin typeface="Garamond" panose="02020404030301010803" pitchFamily="18" charset="0"/>
              </a:rPr>
              <a:t>1835-től 1838-ig, ifjúságának legfogékonyabb éveiben a miskolci evangélikus gimnáziumban tanult. Itt, Miskolcon vált magyar érzelművé</a:t>
            </a:r>
            <a:r>
              <a:rPr lang="hu-HU" sz="1800" b="1" dirty="0" smtClean="0">
                <a:latin typeface="Garamond" panose="02020404030301010803" pitchFamily="18" charset="0"/>
              </a:rPr>
              <a:t>.  Nálunk </a:t>
            </a:r>
            <a:r>
              <a:rPr lang="hu-HU" sz="1800" b="1" dirty="0">
                <a:latin typeface="Garamond" panose="02020404030301010803" pitchFamily="18" charset="0"/>
              </a:rPr>
              <a:t>sajátította el a magyar nyelvet. </a:t>
            </a:r>
            <a:r>
              <a:rPr lang="hu-HU" sz="1800" b="1" dirty="0" smtClean="0">
                <a:latin typeface="Garamond" panose="02020404030301010803" pitchFamily="18" charset="0"/>
              </a:rPr>
              <a:t>Bátyja</a:t>
            </a:r>
            <a:r>
              <a:rPr lang="hu-HU" sz="1800" b="1" dirty="0">
                <a:latin typeface="Garamond" panose="02020404030301010803" pitchFamily="18" charset="0"/>
              </a:rPr>
              <a:t>, Hunfalvy Pál hatására ismeri meg Széchenyi műveit. </a:t>
            </a:r>
            <a:r>
              <a:rPr lang="hu-HU" sz="1800" b="1" dirty="0" smtClean="0">
                <a:latin typeface="Garamond" panose="02020404030301010803" pitchFamily="18" charset="0"/>
              </a:rPr>
              <a:t>A </a:t>
            </a:r>
            <a:r>
              <a:rPr lang="hu-HU" sz="1800" b="1" dirty="0">
                <a:latin typeface="Garamond" panose="02020404030301010803" pitchFamily="18" charset="0"/>
              </a:rPr>
              <a:t>szepességi szász </a:t>
            </a:r>
            <a:r>
              <a:rPr lang="hu-HU" sz="1800" b="1" dirty="0" smtClean="0">
                <a:latin typeface="Garamond" panose="02020404030301010803" pitchFamily="18" charset="0"/>
              </a:rPr>
              <a:t>ifjú a </a:t>
            </a:r>
            <a:r>
              <a:rPr lang="hu-HU" sz="1800" b="1" dirty="0">
                <a:latin typeface="Garamond" panose="02020404030301010803" pitchFamily="18" charset="0"/>
              </a:rPr>
              <a:t>reformkor felemelő törekvéseinek bűvöletében vállalta a magyarság törekvéseit. Fontos volt életében az 1843-ban </a:t>
            </a:r>
            <a:r>
              <a:rPr lang="hu-HU" sz="1800" b="1" dirty="0" smtClean="0">
                <a:latin typeface="Garamond" panose="02020404030301010803" pitchFamily="18" charset="0"/>
              </a:rPr>
              <a:t>a forrongó </a:t>
            </a:r>
            <a:r>
              <a:rPr lang="hu-HU" sz="1800" b="1" dirty="0">
                <a:latin typeface="Garamond" panose="02020404030301010803" pitchFamily="18" charset="0"/>
              </a:rPr>
              <a:t>vármegyei életben folytatott </a:t>
            </a:r>
            <a:r>
              <a:rPr lang="hu-HU" sz="1800" b="1" dirty="0" smtClean="0">
                <a:latin typeface="Garamond" panose="02020404030301010803" pitchFamily="18" charset="0"/>
              </a:rPr>
              <a:t>borsodi joggyakorlat is. </a:t>
            </a:r>
          </a:p>
          <a:p>
            <a:pPr marL="0" indent="0" defTabSz="288000">
              <a:spcBef>
                <a:spcPts val="0"/>
              </a:spcBef>
              <a:buNone/>
            </a:pPr>
            <a:r>
              <a:rPr lang="hu-HU" sz="1800" b="1" dirty="0">
                <a:latin typeface="Garamond" panose="02020404030301010803" pitchFamily="18" charset="0"/>
              </a:rPr>
              <a:t>	Egész életében tanult és tanított - kiemelkedő eredménnyel.</a:t>
            </a:r>
          </a:p>
          <a:p>
            <a:pPr marL="0" indent="0" defTabSz="288000">
              <a:spcBef>
                <a:spcPts val="0"/>
              </a:spcBef>
              <a:buNone/>
            </a:pPr>
            <a:r>
              <a:rPr lang="hu-HU" sz="1800" b="1" dirty="0" smtClean="0">
                <a:latin typeface="Garamond" panose="02020404030301010803" pitchFamily="18" charset="0"/>
              </a:rPr>
              <a:t>	Hunfalvy tudományteremtő</a:t>
            </a:r>
            <a:r>
              <a:rPr lang="hu-HU" sz="1800" b="1" dirty="0">
                <a:latin typeface="Garamond" panose="02020404030301010803" pitchFamily="18" charset="0"/>
              </a:rPr>
              <a:t>, fáradhatatlan munkásságával, ismeretterjesztő műveivel, gyakorlati tetteivel </a:t>
            </a:r>
            <a:r>
              <a:rPr lang="hu-HU" sz="1800" b="1" dirty="0" smtClean="0">
                <a:latin typeface="Garamond" panose="02020404030301010803" pitchFamily="18" charset="0"/>
              </a:rPr>
              <a:t>is a </a:t>
            </a:r>
            <a:r>
              <a:rPr lang="hu-HU" sz="1800" b="1" dirty="0">
                <a:latin typeface="Garamond" panose="02020404030301010803" pitchFamily="18" charset="0"/>
              </a:rPr>
              <a:t>magyarságot szolgálta. </a:t>
            </a:r>
            <a:r>
              <a:rPr lang="hu-HU" sz="1800" b="1" dirty="0" smtClean="0">
                <a:latin typeface="Garamond" panose="02020404030301010803" pitchFamily="18" charset="0"/>
              </a:rPr>
              <a:t>Ezen a téren is a </a:t>
            </a:r>
            <a:r>
              <a:rPr lang="hu-HU" sz="1800" b="1" dirty="0">
                <a:latin typeface="Garamond" panose="02020404030301010803" pitchFamily="18" charset="0"/>
              </a:rPr>
              <a:t>hazaszeretet követendő példáját állította az ifjúság elé. </a:t>
            </a:r>
            <a:r>
              <a:rPr lang="hu-HU" sz="1800" b="1" dirty="0" smtClean="0">
                <a:latin typeface="Garamond" panose="02020404030301010803" pitchFamily="18" charset="0"/>
              </a:rPr>
              <a:t>Azzal is, hogy sokat </a:t>
            </a:r>
            <a:r>
              <a:rPr lang="hu-HU" sz="1800" b="1" dirty="0">
                <a:latin typeface="Garamond" panose="02020404030301010803" pitchFamily="18" charset="0"/>
              </a:rPr>
              <a:t>tett a magyarság külföldi megismertetéséért. Alapos felkészültséggel cáfolta a hazánkról Nyugaton elterjedt téveszméket</a:t>
            </a:r>
            <a:r>
              <a:rPr lang="hu-HU" sz="1800" b="1" dirty="0" smtClean="0">
                <a:latin typeface="Garamond" panose="02020404030301010803" pitchFamily="18" charset="0"/>
              </a:rPr>
              <a:t>.</a:t>
            </a:r>
          </a:p>
          <a:p>
            <a:pPr marL="0" indent="0" defTabSz="360000">
              <a:spcBef>
                <a:spcPts val="0"/>
              </a:spcBef>
              <a:buNone/>
            </a:pPr>
            <a:r>
              <a:rPr lang="hu-HU" sz="1800" b="1" dirty="0" smtClean="0">
                <a:latin typeface="Garamond" panose="02020404030301010803" pitchFamily="18" charset="0"/>
              </a:rPr>
              <a:t>	</a:t>
            </a:r>
            <a:endParaRPr lang="hu-HU" sz="1600" dirty="0"/>
          </a:p>
          <a:p>
            <a:endParaRPr lang="hu-HU" sz="1400" dirty="0"/>
          </a:p>
        </p:txBody>
      </p:sp>
    </p:spTree>
    <p:extLst>
      <p:ext uri="{BB962C8B-B14F-4D97-AF65-F5344CB8AC3E}">
        <p14:creationId xmlns:p14="http://schemas.microsoft.com/office/powerpoint/2010/main" val="333547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5000">
        <p14:gallery dir="l"/>
      </p:transition>
    </mc:Choice>
    <mc:Fallback xmlns="">
      <p:transition spd="slow" advClick="0" advTm="5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95536" y="404664"/>
            <a:ext cx="4536504" cy="1152128"/>
          </a:xfrm>
        </p:spPr>
        <p:txBody>
          <a:bodyPr/>
          <a:lstStyle/>
          <a:p>
            <a:r>
              <a:rPr lang="hu-HU" sz="2000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E munkájának </a:t>
            </a:r>
            <a:r>
              <a:rPr lang="hu-HU" sz="2000" i="1" dirty="0">
                <a:solidFill>
                  <a:srgbClr val="006600"/>
                </a:solidFill>
                <a:latin typeface="Garamond" panose="02020404030301010803" pitchFamily="18" charset="0"/>
              </a:rPr>
              <a:t>összeállításában az a szándék vezette, hogy kortársai lássák, szeressék és ismerjék a földet, amelyen élnek, amely a hazájuk.</a:t>
            </a: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628800"/>
            <a:ext cx="2904000" cy="4752000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788024" y="5661248"/>
            <a:ext cx="4041775" cy="495746"/>
          </a:xfrm>
        </p:spPr>
        <p:txBody>
          <a:bodyPr/>
          <a:lstStyle/>
          <a:p>
            <a:r>
              <a:rPr lang="hu-HU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Az </a:t>
            </a:r>
            <a:r>
              <a:rPr lang="hu-HU" i="1" dirty="0">
                <a:solidFill>
                  <a:srgbClr val="006600"/>
                </a:solidFill>
                <a:latin typeface="Garamond" panose="02020404030301010803" pitchFamily="18" charset="0"/>
              </a:rPr>
              <a:t>ország első földrajzi </a:t>
            </a:r>
            <a:r>
              <a:rPr lang="hu-HU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leltára</a:t>
            </a:r>
            <a:endParaRPr lang="hu-HU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04664"/>
            <a:ext cx="3060243" cy="4743376"/>
          </a:xfrm>
        </p:spPr>
      </p:pic>
    </p:spTree>
    <p:extLst>
      <p:ext uri="{BB962C8B-B14F-4D97-AF65-F5344CB8AC3E}">
        <p14:creationId xmlns:p14="http://schemas.microsoft.com/office/powerpoint/2010/main" val="15576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hu-HU" alt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 Hunfalvy János Reáliskola sapkajelvénye</a:t>
            </a:r>
          </a:p>
        </p:txBody>
      </p:sp>
      <p:pic>
        <p:nvPicPr>
          <p:cNvPr id="20483" name="Picture 4" descr="07 hunfalvy címer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333375"/>
            <a:ext cx="4224337" cy="6251575"/>
          </a:xfr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12 tabló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8064500" cy="6092825"/>
          </a:xfr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13 tabló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260350"/>
            <a:ext cx="7921625" cy="5940425"/>
          </a:xfr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Kép1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" y="225425"/>
            <a:ext cx="7423150" cy="640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713788" cy="1008112"/>
          </a:xfrm>
        </p:spPr>
        <p:txBody>
          <a:bodyPr>
            <a:noAutofit/>
          </a:bodyPr>
          <a:lstStyle/>
          <a:p>
            <a:pPr eaLnBrk="1" hangingPunct="1">
              <a:spcBef>
                <a:spcPct val="20000"/>
              </a:spcBef>
              <a:defRPr/>
            </a:pPr>
            <a: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A Hunfalvy János Reáliskola IV. osztálya és tanárai 1936. június 13-án </a:t>
            </a:r>
          </a:p>
        </p:txBody>
      </p:sp>
      <p:sp>
        <p:nvSpPr>
          <p:cNvPr id="4" name="Téglalap 3"/>
          <p:cNvSpPr/>
          <p:nvPr/>
        </p:nvSpPr>
        <p:spPr>
          <a:xfrm>
            <a:off x="1331640" y="5733256"/>
            <a:ext cx="70567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 smtClean="0">
                <a:latin typeface="Garamond" panose="02020404030301010803" pitchFamily="18" charset="0"/>
              </a:rPr>
              <a:t>1. Szabó </a:t>
            </a:r>
            <a:r>
              <a:rPr lang="hu-HU" b="1" dirty="0">
                <a:latin typeface="Garamond" panose="02020404030301010803" pitchFamily="18" charset="0"/>
              </a:rPr>
              <a:t>József, 2. Lukács Béla, 3. Tarján Ödön, 4. Bellák Vince, </a:t>
            </a:r>
            <a:endParaRPr lang="hu-HU" b="1" dirty="0" smtClean="0">
              <a:latin typeface="Garamond" panose="02020404030301010803" pitchFamily="18" charset="0"/>
            </a:endParaRPr>
          </a:p>
          <a:p>
            <a:r>
              <a:rPr lang="hu-HU" b="1" dirty="0" smtClean="0">
                <a:latin typeface="Garamond" panose="02020404030301010803" pitchFamily="18" charset="0"/>
              </a:rPr>
              <a:t>5</a:t>
            </a:r>
            <a:r>
              <a:rPr lang="hu-HU" b="1" dirty="0">
                <a:latin typeface="Garamond" panose="02020404030301010803" pitchFamily="18" charset="0"/>
              </a:rPr>
              <a:t>. </a:t>
            </a:r>
            <a:r>
              <a:rPr lang="hu-HU" b="1" dirty="0" err="1">
                <a:latin typeface="Garamond" panose="02020404030301010803" pitchFamily="18" charset="0"/>
              </a:rPr>
              <a:t>Fördős</a:t>
            </a:r>
            <a:r>
              <a:rPr lang="hu-HU" b="1" dirty="0">
                <a:latin typeface="Garamond" panose="02020404030301010803" pitchFamily="18" charset="0"/>
              </a:rPr>
              <a:t> László, 6. </a:t>
            </a:r>
            <a:r>
              <a:rPr lang="hu-HU" b="1" dirty="0" err="1">
                <a:latin typeface="Garamond" panose="02020404030301010803" pitchFamily="18" charset="0"/>
              </a:rPr>
              <a:t>Borosnyay</a:t>
            </a:r>
            <a:r>
              <a:rPr lang="hu-HU" b="1" dirty="0">
                <a:latin typeface="Garamond" panose="02020404030301010803" pitchFamily="18" charset="0"/>
              </a:rPr>
              <a:t> Károly, 7. </a:t>
            </a:r>
            <a:r>
              <a:rPr lang="hu-HU" b="1" dirty="0" err="1">
                <a:latin typeface="Garamond" panose="02020404030301010803" pitchFamily="18" charset="0"/>
              </a:rPr>
              <a:t>Weszprémy</a:t>
            </a:r>
            <a:r>
              <a:rPr lang="hu-HU" b="1" dirty="0">
                <a:latin typeface="Garamond" panose="02020404030301010803" pitchFamily="18" charset="0"/>
              </a:rPr>
              <a:t> Jenő, </a:t>
            </a:r>
            <a:endParaRPr lang="hu-HU" b="1" dirty="0" smtClean="0">
              <a:latin typeface="Garamond" panose="02020404030301010803" pitchFamily="18" charset="0"/>
            </a:endParaRPr>
          </a:p>
          <a:p>
            <a:r>
              <a:rPr lang="hu-HU" b="1" dirty="0" smtClean="0">
                <a:latin typeface="Garamond" panose="02020404030301010803" pitchFamily="18" charset="0"/>
              </a:rPr>
              <a:t>8</a:t>
            </a:r>
            <a:r>
              <a:rPr lang="hu-HU" b="1" dirty="0">
                <a:latin typeface="Garamond" panose="02020404030301010803" pitchFamily="18" charset="0"/>
              </a:rPr>
              <a:t>. </a:t>
            </a:r>
            <a:r>
              <a:rPr lang="hu-HU" b="1" dirty="0" err="1">
                <a:latin typeface="Garamond" panose="02020404030301010803" pitchFamily="18" charset="0"/>
              </a:rPr>
              <a:t>Kósch</a:t>
            </a:r>
            <a:r>
              <a:rPr lang="hu-HU" b="1" dirty="0">
                <a:latin typeface="Garamond" panose="02020404030301010803" pitchFamily="18" charset="0"/>
              </a:rPr>
              <a:t> János, 9. Kiss János, 10. </a:t>
            </a:r>
            <a:r>
              <a:rPr lang="hu-HU" b="1" dirty="0" err="1">
                <a:latin typeface="Garamond" panose="02020404030301010803" pitchFamily="18" charset="0"/>
              </a:rPr>
              <a:t>Kirner</a:t>
            </a:r>
            <a:r>
              <a:rPr lang="hu-HU" b="1" dirty="0">
                <a:latin typeface="Garamond" panose="02020404030301010803" pitchFamily="18" charset="0"/>
              </a:rPr>
              <a:t> Dezső, 11. </a:t>
            </a:r>
            <a:r>
              <a:rPr lang="hu-HU" b="1" dirty="0" err="1">
                <a:latin typeface="Garamond" panose="02020404030301010803" pitchFamily="18" charset="0"/>
              </a:rPr>
              <a:t>Laukonidesz</a:t>
            </a:r>
            <a:r>
              <a:rPr lang="hu-HU" b="1" dirty="0">
                <a:latin typeface="Garamond" panose="02020404030301010803" pitchFamily="18" charset="0"/>
              </a:rPr>
              <a:t> József.</a:t>
            </a:r>
          </a:p>
        </p:txBody>
      </p:sp>
      <p:pic>
        <p:nvPicPr>
          <p:cNvPr id="10" name="Tartalom helye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65" y="1196752"/>
            <a:ext cx="7813711" cy="4525963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712" y="116632"/>
            <a:ext cx="4745038" cy="6497638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283968" y="274638"/>
            <a:ext cx="4860032" cy="4234482"/>
          </a:xfrm>
        </p:spPr>
        <p:txBody>
          <a:bodyPr/>
          <a:lstStyle/>
          <a:p>
            <a:pPr marL="342900" indent="-342900" algn="l" eaLnBrk="1" hangingPunct="1">
              <a:spcBef>
                <a:spcPct val="20000"/>
              </a:spcBef>
              <a:buChar char="•"/>
            </a:pPr>
            <a:r>
              <a:rPr lang="hu-HU" altLang="hu-HU" sz="34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Dr. Major Károly </a:t>
            </a:r>
            <a:br>
              <a:rPr lang="hu-HU" altLang="hu-HU" sz="34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</a:br>
            <a:r>
              <a:rPr lang="hu-HU" altLang="hu-HU" sz="34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igazgató</a:t>
            </a:r>
            <a:br>
              <a:rPr lang="hu-HU" altLang="hu-HU" sz="34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</a:br>
            <a:r>
              <a:rPr lang="hu-HU" altLang="hu-HU" sz="34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 (</a:t>
            </a:r>
            <a:r>
              <a:rPr lang="hu-HU" altLang="hu-HU" sz="34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1920 – 1921 között)</a:t>
            </a:r>
            <a:endParaRPr lang="hu-HU" sz="3400" b="1" i="1" dirty="0">
              <a:solidFill>
                <a:srgbClr val="006600"/>
              </a:solidFill>
              <a:latin typeface="Garamond" panose="02020404030301010803" pitchFamily="18" charset="0"/>
              <a:ea typeface="+mn-ea"/>
              <a:cs typeface="+mn-cs"/>
            </a:endParaRPr>
          </a:p>
        </p:txBody>
      </p:sp>
      <p:pic>
        <p:nvPicPr>
          <p:cNvPr id="4" name="Picture 4" descr="beolvasás000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0" t="2068" r="11990" b="17523"/>
          <a:stretch>
            <a:fillRect/>
          </a:stretch>
        </p:blipFill>
        <p:spPr bwMode="auto">
          <a:xfrm>
            <a:off x="179512" y="332656"/>
            <a:ext cx="4392488" cy="6094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258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932040" y="603672"/>
            <a:ext cx="3312368" cy="999802"/>
          </a:xfrm>
        </p:spPr>
        <p:txBody>
          <a:bodyPr/>
          <a:lstStyle/>
          <a:p>
            <a:pPr algn="ctr" eaLnBrk="1" hangingPunct="1"/>
            <a:r>
              <a:rPr lang="hu-HU" sz="2800" i="1" dirty="0" err="1">
                <a:solidFill>
                  <a:srgbClr val="006600"/>
                </a:solidFill>
                <a:latin typeface="Garamond" panose="02020404030301010803" pitchFamily="18" charset="0"/>
              </a:rPr>
              <a:t>Fördős</a:t>
            </a:r>
            <a:r>
              <a:rPr lang="hu-HU" sz="2800" i="1" dirty="0">
                <a:solidFill>
                  <a:srgbClr val="006600"/>
                </a:solidFill>
                <a:latin typeface="Garamond" panose="02020404030301010803" pitchFamily="18" charset="0"/>
              </a:rPr>
              <a:t> László</a:t>
            </a:r>
          </a:p>
          <a:p>
            <a:pPr algn="ctr" eaLnBrk="1" hangingPunct="1"/>
            <a:r>
              <a:rPr lang="hu-HU" sz="2800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(1934 - 1950 között)</a:t>
            </a:r>
            <a:endParaRPr lang="hu-HU" sz="2800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2" t="6266" r="17725" b="16573"/>
          <a:stretch/>
        </p:blipFill>
        <p:spPr>
          <a:xfrm>
            <a:off x="4991348" y="1819300"/>
            <a:ext cx="3236977" cy="4572000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899593" y="620564"/>
            <a:ext cx="3240360" cy="1008112"/>
          </a:xfrm>
        </p:spPr>
        <p:txBody>
          <a:bodyPr/>
          <a:lstStyle/>
          <a:p>
            <a:pPr algn="ctr"/>
            <a:r>
              <a:rPr lang="hu-HU" sz="2800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Rácz </a:t>
            </a:r>
            <a:r>
              <a:rPr lang="hu-HU" sz="2800" i="1" dirty="0">
                <a:solidFill>
                  <a:srgbClr val="006600"/>
                </a:solidFill>
                <a:latin typeface="Garamond" panose="02020404030301010803" pitchFamily="18" charset="0"/>
              </a:rPr>
              <a:t>Viktor </a:t>
            </a:r>
            <a:endParaRPr lang="hu-HU" sz="2800" i="1" dirty="0" smtClean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algn="ctr"/>
            <a:r>
              <a:rPr lang="hu-HU" sz="2800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(1921 - 1934 között)</a:t>
            </a:r>
            <a:endParaRPr lang="hu-HU" dirty="0">
              <a:solidFill>
                <a:srgbClr val="006600"/>
              </a:solidFill>
            </a:endParaRPr>
          </a:p>
        </p:txBody>
      </p:sp>
      <p:pic>
        <p:nvPicPr>
          <p:cNvPr id="8" name="Tartalom helye 4"/>
          <p:cNvPicPr>
            <a:picLocks noGrp="1" noChangeAspect="1"/>
          </p:cNvPicPr>
          <p:nvPr>
            <p:ph sz="quarter" idx="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7" t="2613" r="4110" b="7810"/>
          <a:stretch/>
        </p:blipFill>
        <p:spPr>
          <a:xfrm>
            <a:off x="899592" y="1844824"/>
            <a:ext cx="3424809" cy="4576789"/>
          </a:xfrm>
        </p:spPr>
      </p:pic>
    </p:spTree>
    <p:extLst>
      <p:ext uri="{BB962C8B-B14F-4D97-AF65-F5344CB8AC3E}">
        <p14:creationId xmlns:p14="http://schemas.microsoft.com/office/powerpoint/2010/main" val="307085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Az 1932/33. évi tantárgyfelosztás</a:t>
            </a:r>
            <a:endParaRPr lang="hu-HU" sz="32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12776"/>
            <a:ext cx="7930892" cy="4525963"/>
          </a:xfrm>
        </p:spPr>
      </p:pic>
    </p:spTree>
    <p:extLst>
      <p:ext uri="{BB962C8B-B14F-4D97-AF65-F5344CB8AC3E}">
        <p14:creationId xmlns:p14="http://schemas.microsoft.com/office/powerpoint/2010/main" val="268158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8000">
        <p14:gallery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859338" y="2214562"/>
            <a:ext cx="3827462" cy="3374678"/>
          </a:xfrm>
        </p:spPr>
        <p:txBody>
          <a:bodyPr/>
          <a:lstStyle/>
          <a:p>
            <a:pPr eaLnBrk="1" hangingPunct="1"/>
            <a:r>
              <a:rPr lang="hu-HU" altLang="hu-HU" sz="3200" b="1" i="1" dirty="0" err="1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Borosnyay</a:t>
            </a:r>
            <a:r>
              <a:rPr lang="hu-HU" altLang="hu-HU" sz="32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 Károly</a:t>
            </a:r>
            <a:br>
              <a:rPr lang="hu-HU" altLang="hu-HU" sz="32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</a:br>
            <a:r>
              <a:rPr lang="hu-HU" altLang="hu-HU" sz="32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(földrajz-történelem)</a:t>
            </a:r>
            <a:br>
              <a:rPr lang="hu-HU" altLang="hu-HU" sz="32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</a:br>
            <a:r>
              <a:rPr lang="hu-HU" altLang="hu-HU" sz="2400" dirty="0" smtClean="0"/>
              <a:t>(A következő képen az1925/26. tanévi  tanári zsebkönyvének két oldala látható)</a:t>
            </a:r>
          </a:p>
        </p:txBody>
      </p:sp>
      <p:pic>
        <p:nvPicPr>
          <p:cNvPr id="35843" name="Picture 4" descr="4 Borosnyay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260350"/>
            <a:ext cx="4030663" cy="6121400"/>
          </a:xfr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hu-HU" smtClean="0"/>
          </a:p>
        </p:txBody>
      </p:sp>
      <p:pic>
        <p:nvPicPr>
          <p:cNvPr id="7172" name="Picture 5" descr="napló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1" b="3446"/>
          <a:stretch/>
        </p:blipFill>
        <p:spPr bwMode="auto">
          <a:xfrm>
            <a:off x="467543" y="476672"/>
            <a:ext cx="8369683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20000"/>
              </a:spcBef>
            </a:pPr>
            <a:r>
              <a:rPr lang="hu-HU" sz="3200" dirty="0" smtClean="0">
                <a:solidFill>
                  <a:srgbClr val="006600"/>
                </a:solidFill>
                <a:latin typeface="Garamond" panose="02020404030301010803" pitchFamily="18" charset="0"/>
              </a:rPr>
              <a:t>… </a:t>
            </a:r>
            <a:r>
              <a:rPr lang="hu-HU" sz="32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és akiket osztályozott </a:t>
            </a:r>
            <a:r>
              <a:rPr lang="hu-HU" sz="3200" b="1" i="1" dirty="0" err="1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Borosnyay</a:t>
            </a:r>
            <a:r>
              <a:rPr lang="hu-HU" sz="32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 tanár úr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68760"/>
            <a:ext cx="7112504" cy="5256584"/>
          </a:xfrm>
        </p:spPr>
      </p:pic>
    </p:spTree>
    <p:extLst>
      <p:ext uri="{BB962C8B-B14F-4D97-AF65-F5344CB8AC3E}">
        <p14:creationId xmlns:p14="http://schemas.microsoft.com/office/powerpoint/2010/main" val="385946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788024" y="274638"/>
            <a:ext cx="3898776" cy="4954562"/>
          </a:xfrm>
        </p:spPr>
        <p:txBody>
          <a:bodyPr/>
          <a:lstStyle/>
          <a:p>
            <a:pPr algn="l" eaLnBrk="1" hangingPunct="1">
              <a:spcBef>
                <a:spcPct val="20000"/>
              </a:spcBef>
            </a:pPr>
            <a:r>
              <a:rPr lang="hu-HU" sz="3200" b="1" i="1" dirty="0" err="1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Faggyas</a:t>
            </a:r>
            <a:r>
              <a:rPr lang="hu-HU" sz="32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 István osztályzatait is megtaláljuk a noteszban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2656"/>
            <a:ext cx="3888432" cy="6263266"/>
          </a:xfrm>
        </p:spPr>
      </p:pic>
    </p:spTree>
    <p:extLst>
      <p:ext uri="{BB962C8B-B14F-4D97-AF65-F5344CB8AC3E}">
        <p14:creationId xmlns:p14="http://schemas.microsoft.com/office/powerpoint/2010/main" val="89707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67544" y="404664"/>
            <a:ext cx="4040188" cy="762099"/>
          </a:xfrm>
        </p:spPr>
        <p:txBody>
          <a:bodyPr/>
          <a:lstStyle/>
          <a:p>
            <a:pPr algn="ctr"/>
            <a:r>
              <a:rPr lang="hu-HU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 </a:t>
            </a:r>
            <a:r>
              <a:rPr lang="hu-HU" i="1" dirty="0">
                <a:solidFill>
                  <a:srgbClr val="006600"/>
                </a:solidFill>
                <a:latin typeface="Garamond" panose="02020404030301010803" pitchFamily="18" charset="0"/>
              </a:rPr>
              <a:t>kevés </a:t>
            </a:r>
            <a:r>
              <a:rPr lang="hu-HU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megmaradt könyvtári könyv egyike</a:t>
            </a:r>
            <a:endParaRPr lang="hu-HU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572000" y="476672"/>
            <a:ext cx="4041775" cy="711770"/>
          </a:xfrm>
        </p:spPr>
        <p:txBody>
          <a:bodyPr/>
          <a:lstStyle/>
          <a:p>
            <a:pPr algn="ctr"/>
            <a:r>
              <a:rPr lang="hu-HU" i="1" dirty="0">
                <a:solidFill>
                  <a:srgbClr val="006600"/>
                </a:solidFill>
                <a:latin typeface="Garamond" panose="02020404030301010803" pitchFamily="18" charset="0"/>
              </a:rPr>
              <a:t>Az 1932/33. évi értesítő címlap</a:t>
            </a:r>
            <a:r>
              <a:rPr lang="hu-HU" i="1" dirty="0">
                <a:solidFill>
                  <a:srgbClr val="00B050"/>
                </a:solidFill>
                <a:latin typeface="Garamond" panose="02020404030301010803" pitchFamily="18" charset="0"/>
              </a:rPr>
              <a:t>ja</a:t>
            </a: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340768"/>
            <a:ext cx="2908581" cy="4734000"/>
          </a:xfrm>
        </p:spPr>
      </p:pic>
      <p:pic>
        <p:nvPicPr>
          <p:cNvPr id="10" name="Tartalom helye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349326"/>
            <a:ext cx="3240360" cy="4734818"/>
          </a:xfrm>
        </p:spPr>
      </p:pic>
    </p:spTree>
    <p:extLst>
      <p:ext uri="{BB962C8B-B14F-4D97-AF65-F5344CB8AC3E}">
        <p14:creationId xmlns:p14="http://schemas.microsoft.com/office/powerpoint/2010/main" val="338439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78696" cy="4306490"/>
          </a:xfrm>
        </p:spPr>
        <p:txBody>
          <a:bodyPr/>
          <a:lstStyle/>
          <a:p>
            <a:pPr algn="l" eaLnBrk="1" hangingPunct="1">
              <a:spcBef>
                <a:spcPct val="20000"/>
              </a:spcBef>
            </a:pPr>
            <a:r>
              <a:rPr lang="hu-HU" sz="3600" b="1" i="1" dirty="0" err="1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Kraj</a:t>
            </a:r>
            <a: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Zoltán érettségi bizonyítványa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32656"/>
            <a:ext cx="4469291" cy="6233245"/>
          </a:xfrm>
        </p:spPr>
      </p:pic>
    </p:spTree>
    <p:extLst>
      <p:ext uri="{BB962C8B-B14F-4D97-AF65-F5344CB8AC3E}">
        <p14:creationId xmlns:p14="http://schemas.microsoft.com/office/powerpoint/2010/main" val="44930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3456384" cy="5170586"/>
          </a:xfrm>
        </p:spPr>
        <p:txBody>
          <a:bodyPr/>
          <a:lstStyle/>
          <a:p>
            <a:pPr algn="l" eaLnBrk="1" hangingPunct="1">
              <a:spcBef>
                <a:spcPct val="20000"/>
              </a:spcBef>
            </a:pPr>
            <a: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Az 1936/37. évi költségvetés egy oldala</a:t>
            </a: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88640"/>
            <a:ext cx="4446497" cy="6120680"/>
          </a:xfrm>
        </p:spPr>
      </p:pic>
    </p:spTree>
    <p:extLst>
      <p:ext uri="{BB962C8B-B14F-4D97-AF65-F5344CB8AC3E}">
        <p14:creationId xmlns:p14="http://schemas.microsoft.com/office/powerpoint/2010/main" val="397465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20000"/>
              </a:spcBef>
            </a:pPr>
            <a:r>
              <a:rPr lang="hu-HU" sz="3600" b="1" i="1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Az </a:t>
            </a:r>
            <a:r>
              <a:rPr lang="hu-HU" sz="3600" b="1" i="1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iskolaépítés </a:t>
            </a:r>
            <a: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ügye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hu-HU" dirty="0" smtClean="0">
                <a:latin typeface="Garamond" panose="02020404030301010803" pitchFamily="18" charset="0"/>
              </a:rPr>
              <a:t>A város 1917-ben vállalta, hogy az iskolának új épületet biztosít. Az 1920-as évek végén reménykeltő fejlemények történtek: megvásárolták a telket, a Bloch és </a:t>
            </a:r>
            <a:r>
              <a:rPr lang="hu-HU" dirty="0" err="1" smtClean="0">
                <a:latin typeface="Garamond" panose="02020404030301010803" pitchFamily="18" charset="0"/>
              </a:rPr>
              <a:t>Stimm</a:t>
            </a:r>
            <a:r>
              <a:rPr lang="hu-HU" dirty="0" smtClean="0">
                <a:latin typeface="Garamond" panose="02020404030301010803" pitchFamily="18" charset="0"/>
              </a:rPr>
              <a:t> tervezőiroda elkészítette a terveket. 1929-ben Klebelsberg </a:t>
            </a:r>
            <a:r>
              <a:rPr lang="hu-HU" dirty="0" err="1" smtClean="0">
                <a:latin typeface="Garamond" panose="02020404030301010803" pitchFamily="18" charset="0"/>
              </a:rPr>
              <a:t>Kuno</a:t>
            </a:r>
            <a:r>
              <a:rPr lang="hu-HU" dirty="0" smtClean="0">
                <a:latin typeface="Garamond" panose="02020404030301010803" pitchFamily="18" charset="0"/>
              </a:rPr>
              <a:t> meglátogatta az iskolát, és bejelentette, hogy támogatja az iskolaépítés ügyét. </a:t>
            </a:r>
          </a:p>
          <a:p>
            <a:pPr marL="0" indent="0">
              <a:buNone/>
            </a:pPr>
            <a:r>
              <a:rPr lang="hu-HU" dirty="0" smtClean="0">
                <a:latin typeface="Garamond" panose="02020404030301010803" pitchFamily="18" charset="0"/>
              </a:rPr>
              <a:t>De a gazdasági válság elvitte a pénzt.</a:t>
            </a:r>
          </a:p>
        </p:txBody>
      </p:sp>
    </p:spTree>
    <p:extLst>
      <p:ext uri="{BB962C8B-B14F-4D97-AF65-F5344CB8AC3E}">
        <p14:creationId xmlns:p14="http://schemas.microsoft.com/office/powerpoint/2010/main" val="135420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12566"/>
            <a:ext cx="5040560" cy="5834556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5652120" y="404663"/>
            <a:ext cx="3491880" cy="1368153"/>
          </a:xfrm>
        </p:spPr>
        <p:txBody>
          <a:bodyPr/>
          <a:lstStyle/>
          <a:p>
            <a:r>
              <a:rPr lang="hu-HU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 miniszteri látogatásról </a:t>
            </a:r>
          </a:p>
          <a:p>
            <a:r>
              <a:rPr lang="hu-HU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 Reggeli Hírlapban és  az 1929-es értesítőben</a:t>
            </a:r>
            <a:endParaRPr lang="hu-HU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132856"/>
            <a:ext cx="4464496" cy="4119360"/>
          </a:xfrm>
        </p:spPr>
      </p:pic>
    </p:spTree>
    <p:extLst>
      <p:ext uri="{BB962C8B-B14F-4D97-AF65-F5344CB8AC3E}">
        <p14:creationId xmlns:p14="http://schemas.microsoft.com/office/powerpoint/2010/main" val="207980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5000">
        <p14:gallery dir="l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075240" cy="635670"/>
          </a:xfrm>
        </p:spPr>
        <p:txBody>
          <a:bodyPr/>
          <a:lstStyle/>
          <a:p>
            <a:pPr algn="ctr" eaLnBrk="1" hangingPunct="1">
              <a:spcBef>
                <a:spcPct val="20000"/>
              </a:spcBef>
            </a:pPr>
            <a:r>
              <a:rPr lang="hu-HU" sz="3600" i="1" dirty="0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Az </a:t>
            </a:r>
            <a:r>
              <a:rPr lang="hu-HU" sz="3600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iskola a korabeli miskolci </a:t>
            </a:r>
            <a:r>
              <a:rPr lang="hu-HU" sz="3600" i="1" dirty="0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térképen</a:t>
            </a:r>
            <a:endParaRPr lang="hu-HU" sz="3600" i="1" dirty="0">
              <a:solidFill>
                <a:srgbClr val="006600"/>
              </a:solidFill>
              <a:latin typeface="Garamond" panose="02020404030301010803" pitchFamily="18" charset="0"/>
              <a:ea typeface="+mn-ea"/>
              <a:cs typeface="+mn-cs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08720"/>
            <a:ext cx="7200800" cy="4491637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99592" y="5445224"/>
            <a:ext cx="7128792" cy="1224136"/>
          </a:xfrm>
          <a:solidFill>
            <a:schemeClr val="bg1"/>
          </a:solidFill>
        </p:spPr>
        <p:txBody>
          <a:bodyPr/>
          <a:lstStyle/>
          <a:p>
            <a:pPr marL="342900" indent="-342900">
              <a:buAutoNum type="arabicPeriod"/>
            </a:pPr>
            <a:r>
              <a:rPr lang="hu-HU" sz="2000" b="1" dirty="0" smtClean="0">
                <a:solidFill>
                  <a:srgbClr val="00B050"/>
                </a:solidFill>
                <a:latin typeface="Garamond" panose="02020404030301010803" pitchFamily="18" charset="0"/>
              </a:rPr>
              <a:t>Deák Ferenc u. 11., a Hunfalvy székhelye,</a:t>
            </a:r>
          </a:p>
          <a:p>
            <a:pPr marL="342900" indent="-342900">
              <a:buAutoNum type="arabicPeriod"/>
            </a:pPr>
            <a:r>
              <a:rPr lang="hu-HU" sz="2000" b="1" dirty="0" smtClean="0">
                <a:solidFill>
                  <a:srgbClr val="00B050"/>
                </a:solidFill>
                <a:latin typeface="Garamond" panose="02020404030301010803" pitchFamily="18" charset="0"/>
              </a:rPr>
              <a:t>az új iskola egyik tervezett helye,</a:t>
            </a:r>
          </a:p>
          <a:p>
            <a:pPr marL="342900" indent="-342900">
              <a:buAutoNum type="arabicPeriod"/>
            </a:pPr>
            <a:r>
              <a:rPr lang="hu-HU" sz="2000" b="1" dirty="0" smtClean="0">
                <a:solidFill>
                  <a:srgbClr val="00B050"/>
                </a:solidFill>
                <a:latin typeface="Garamond" panose="02020404030301010803" pitchFamily="18" charset="0"/>
              </a:rPr>
              <a:t> az iskola véglegesnek elfogadott telke.</a:t>
            </a:r>
          </a:p>
        </p:txBody>
      </p:sp>
    </p:spTree>
    <p:extLst>
      <p:ext uri="{BB962C8B-B14F-4D97-AF65-F5344CB8AC3E}">
        <p14:creationId xmlns:p14="http://schemas.microsoft.com/office/powerpoint/2010/main" val="404302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20000"/>
              </a:spcBef>
            </a:pPr>
            <a:r>
              <a:rPr lang="hu-HU" sz="3600" b="1" i="1" dirty="0">
                <a:solidFill>
                  <a:srgbClr val="00B050"/>
                </a:solidFill>
                <a:latin typeface="Garamond" panose="02020404030301010803" pitchFamily="18" charset="0"/>
                <a:ea typeface="+mn-ea"/>
                <a:cs typeface="+mn-cs"/>
              </a:rPr>
              <a:t>Öregdiákok és tanáraik harmincéves találkozón az egykori alma mater előtt</a:t>
            </a: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440" y="1833212"/>
            <a:ext cx="6254212" cy="4332091"/>
          </a:xfrm>
        </p:spPr>
      </p:pic>
    </p:spTree>
    <p:extLst>
      <p:ext uri="{BB962C8B-B14F-4D97-AF65-F5344CB8AC3E}">
        <p14:creationId xmlns:p14="http://schemas.microsoft.com/office/powerpoint/2010/main" val="268286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59632" y="548680"/>
            <a:ext cx="3008313" cy="742404"/>
          </a:xfrm>
        </p:spPr>
        <p:txBody>
          <a:bodyPr/>
          <a:lstStyle/>
          <a:p>
            <a:r>
              <a:rPr lang="hu-HU" altLang="hu-HU" sz="4400" i="1" dirty="0">
                <a:solidFill>
                  <a:srgbClr val="006600"/>
                </a:solidFill>
                <a:latin typeface="Garamond" panose="02020404030301010803" pitchFamily="18" charset="0"/>
              </a:rPr>
              <a:t>Kassa</a:t>
            </a:r>
            <a:endParaRPr lang="hu-HU" sz="4400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76671"/>
            <a:ext cx="3766170" cy="5115047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114800" cy="4691063"/>
          </a:xfrm>
        </p:spPr>
        <p:txBody>
          <a:bodyPr/>
          <a:lstStyle/>
          <a:p>
            <a:r>
              <a:rPr lang="hu-HU" altLang="hu-HU" sz="36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 Magyar Királyi Állami Hunfalvy János Főreáliskola </a:t>
            </a:r>
            <a:r>
              <a:rPr lang="hu-HU" alt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1939-ben </a:t>
            </a:r>
            <a:r>
              <a:rPr lang="hu-HU" altLang="hu-HU" sz="36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Kassára költözött. Vitte a </a:t>
            </a:r>
            <a:r>
              <a:rPr lang="hu-HU" alt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felszerelését és a bútorzatát </a:t>
            </a:r>
            <a:r>
              <a:rPr lang="hu-HU" altLang="hu-HU" sz="36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is</a:t>
            </a:r>
            <a:r>
              <a:rPr lang="hu-HU" altLang="hu-HU" b="1" i="1" dirty="0">
                <a:solidFill>
                  <a:srgbClr val="006600"/>
                </a:solidFill>
                <a:latin typeface="Garamond" panose="02020404030301010803" pitchFamily="18" charset="0"/>
              </a:rPr>
              <a:t>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2726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2" descr="Kép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36525"/>
            <a:ext cx="4500563" cy="64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hu-HU" altLang="hu-HU" sz="4000" b="1" i="1" dirty="0">
                <a:solidFill>
                  <a:srgbClr val="00B050"/>
                </a:solidFill>
                <a:latin typeface="Garamond" panose="02020404030301010803" pitchFamily="18" charset="0"/>
                <a:ea typeface="+mn-ea"/>
                <a:cs typeface="+mn-cs"/>
              </a:rPr>
              <a:t>Az egykori kassai </a:t>
            </a:r>
            <a:r>
              <a:rPr lang="hu-HU" altLang="hu-HU" sz="4000" b="1" i="1" dirty="0" smtClean="0">
                <a:solidFill>
                  <a:srgbClr val="00B050"/>
                </a:solidFill>
                <a:latin typeface="Garamond" panose="02020404030301010803" pitchFamily="18" charset="0"/>
                <a:ea typeface="+mn-ea"/>
                <a:cs typeface="+mn-cs"/>
              </a:rPr>
              <a:t>iskola</a:t>
            </a:r>
            <a:endParaRPr lang="hu-HU" altLang="hu-HU" sz="4000" b="1" i="1" dirty="0">
              <a:solidFill>
                <a:srgbClr val="00B050"/>
              </a:solidFill>
              <a:latin typeface="Garamond" panose="02020404030301010803" pitchFamily="18" charset="0"/>
              <a:ea typeface="+mn-ea"/>
              <a:cs typeface="+mn-cs"/>
            </a:endParaRPr>
          </a:p>
        </p:txBody>
      </p:sp>
      <p:pic>
        <p:nvPicPr>
          <p:cNvPr id="44035" name="Tartalom helye 3" descr="IMG_2516j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84288" y="1600200"/>
            <a:ext cx="6575425" cy="4525963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hu-HU" sz="3600" b="1" i="1" dirty="0">
                <a:solidFill>
                  <a:srgbClr val="00B050"/>
                </a:solidFill>
                <a:latin typeface="Garamond" panose="02020404030301010803" pitchFamily="18" charset="0"/>
                <a:ea typeface="+mn-ea"/>
                <a:cs typeface="+mn-cs"/>
              </a:rPr>
              <a:t>Kassai diákok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39552" y="1052736"/>
            <a:ext cx="4040188" cy="639762"/>
          </a:xfrm>
        </p:spPr>
        <p:txBody>
          <a:bodyPr/>
          <a:lstStyle/>
          <a:p>
            <a:pPr algn="ctr"/>
            <a:r>
              <a:rPr lang="hu-HU" i="1" dirty="0" smtClean="0">
                <a:solidFill>
                  <a:srgbClr val="00B050"/>
                </a:solidFill>
                <a:latin typeface="Garamond" panose="02020404030301010803" pitchFamily="18" charset="0"/>
              </a:rPr>
              <a:t>Fürjész István</a:t>
            </a:r>
            <a:endParaRPr lang="hu-HU" i="1" dirty="0">
              <a:solidFill>
                <a:srgbClr val="00B050"/>
              </a:solidFill>
              <a:latin typeface="Garamond" panose="02020404030301010803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72816"/>
            <a:ext cx="3384376" cy="4349362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572000" y="1052736"/>
            <a:ext cx="4041775" cy="639762"/>
          </a:xfrm>
        </p:spPr>
        <p:txBody>
          <a:bodyPr/>
          <a:lstStyle/>
          <a:p>
            <a:pPr algn="ctr"/>
            <a:r>
              <a:rPr lang="hu-HU" i="1" dirty="0" smtClean="0">
                <a:solidFill>
                  <a:srgbClr val="00B050"/>
                </a:solidFill>
                <a:latin typeface="Garamond" panose="02020404030301010803" pitchFamily="18" charset="0"/>
              </a:rPr>
              <a:t>Simon István</a:t>
            </a:r>
            <a:endParaRPr lang="hu-HU" i="1" dirty="0">
              <a:solidFill>
                <a:srgbClr val="00B050"/>
              </a:solidFill>
              <a:latin typeface="Garamond" panose="02020404030301010803" pitchFamily="18" charset="0"/>
            </a:endParaRP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3" y="1772816"/>
            <a:ext cx="3036324" cy="4348800"/>
          </a:xfrm>
        </p:spPr>
      </p:pic>
    </p:spTree>
    <p:extLst>
      <p:ext uri="{BB962C8B-B14F-4D97-AF65-F5344CB8AC3E}">
        <p14:creationId xmlns:p14="http://schemas.microsoft.com/office/powerpoint/2010/main" val="60969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altLang="hu-HU" sz="3600" b="1" i="1" dirty="0" err="1">
                <a:solidFill>
                  <a:srgbClr val="00B050"/>
                </a:solidFill>
                <a:latin typeface="Garamond" panose="02020404030301010803" pitchFamily="18" charset="0"/>
                <a:ea typeface="+mn-ea"/>
                <a:cs typeface="+mn-cs"/>
              </a:rPr>
              <a:t>Dobránszky</a:t>
            </a:r>
            <a:r>
              <a:rPr lang="hu-HU" altLang="hu-HU" sz="3600" b="1" i="1" dirty="0">
                <a:solidFill>
                  <a:srgbClr val="00B050"/>
                </a:solidFill>
                <a:latin typeface="Garamond" panose="02020404030301010803" pitchFamily="18" charset="0"/>
                <a:ea typeface="+mn-ea"/>
                <a:cs typeface="+mn-cs"/>
              </a:rPr>
              <a:t> Ede tanár úr az osztályával</a:t>
            </a:r>
          </a:p>
        </p:txBody>
      </p:sp>
      <p:pic>
        <p:nvPicPr>
          <p:cNvPr id="52227" name="Picture 4" descr="osztálykép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552" y="1268760"/>
            <a:ext cx="8280400" cy="5241925"/>
          </a:xfr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38736" cy="4666530"/>
          </a:xfrm>
        </p:spPr>
        <p:txBody>
          <a:bodyPr/>
          <a:lstStyle/>
          <a:p>
            <a:r>
              <a:rPr lang="hu-HU" sz="32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Tinódi Lantos Sebestyén Önképzőkör szerkesztette </a:t>
            </a:r>
            <a:br>
              <a:rPr 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</a:br>
            <a:r>
              <a:rPr 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 Hunfalvy Diák c. iskolaújságot</a:t>
            </a:r>
            <a:endParaRPr lang="hu-HU" sz="32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32656"/>
            <a:ext cx="4155177" cy="5975783"/>
          </a:xfrm>
        </p:spPr>
      </p:pic>
    </p:spTree>
    <p:extLst>
      <p:ext uri="{BB962C8B-B14F-4D97-AF65-F5344CB8AC3E}">
        <p14:creationId xmlns:p14="http://schemas.microsoft.com/office/powerpoint/2010/main" val="307285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31640" y="5589240"/>
            <a:ext cx="6984776" cy="1124744"/>
          </a:xfrm>
        </p:spPr>
        <p:txBody>
          <a:bodyPr/>
          <a:lstStyle/>
          <a:p>
            <a:pPr algn="ctr"/>
            <a:r>
              <a:rPr lang="hu-HU" sz="2400" i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Andrásy</a:t>
            </a:r>
            <a:r>
              <a:rPr lang="hu-HU" sz="2400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2400" i="1" dirty="0">
                <a:solidFill>
                  <a:srgbClr val="006600"/>
                </a:solidFill>
                <a:latin typeface="Garamond" panose="02020404030301010803" pitchFamily="18" charset="0"/>
              </a:rPr>
              <a:t>László </a:t>
            </a:r>
            <a:r>
              <a:rPr lang="hu-HU" sz="2400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kassai </a:t>
            </a:r>
            <a:r>
              <a:rPr lang="hu-HU" sz="2400" i="1" dirty="0" err="1" smtClean="0">
                <a:solidFill>
                  <a:srgbClr val="006600"/>
                </a:solidFill>
                <a:latin typeface="Garamond" panose="02020404030301010803" pitchFamily="18" charset="0"/>
              </a:rPr>
              <a:t>hunfalvys</a:t>
            </a:r>
            <a:r>
              <a:rPr lang="hu-HU" sz="2400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 </a:t>
            </a:r>
            <a:r>
              <a:rPr lang="hu-HU" sz="2400" i="1" dirty="0">
                <a:solidFill>
                  <a:srgbClr val="006600"/>
                </a:solidFill>
                <a:latin typeface="Garamond" panose="02020404030301010803" pitchFamily="18" charset="0"/>
              </a:rPr>
              <a:t>diák feljegyzése a </a:t>
            </a:r>
            <a:r>
              <a:rPr lang="hu-HU" sz="2400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ballagása </a:t>
            </a:r>
            <a:r>
              <a:rPr lang="hu-HU" sz="2400" i="1" dirty="0">
                <a:solidFill>
                  <a:srgbClr val="006600"/>
                </a:solidFill>
                <a:latin typeface="Garamond" panose="02020404030301010803" pitchFamily="18" charset="0"/>
              </a:rPr>
              <a:t>előtti hét </a:t>
            </a:r>
            <a:r>
              <a:rPr lang="hu-HU" sz="2400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eseményeiről (1943)</a:t>
            </a:r>
            <a:endParaRPr lang="hu-HU" sz="2400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 b="5146"/>
          <a:stretch/>
        </p:blipFill>
        <p:spPr>
          <a:xfrm>
            <a:off x="969558" y="271310"/>
            <a:ext cx="7778906" cy="5533954"/>
          </a:xfrm>
        </p:spPr>
      </p:pic>
    </p:spTree>
    <p:extLst>
      <p:ext uri="{BB962C8B-B14F-4D97-AF65-F5344CB8AC3E}">
        <p14:creationId xmlns:p14="http://schemas.microsoft.com/office/powerpoint/2010/main" val="107702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4941168"/>
            <a:ext cx="8424936" cy="426170"/>
          </a:xfrm>
        </p:spPr>
        <p:txBody>
          <a:bodyPr/>
          <a:lstStyle/>
          <a:p>
            <a:pPr algn="ctr"/>
            <a:r>
              <a:rPr lang="hu-HU" sz="2800" i="1" dirty="0">
                <a:solidFill>
                  <a:srgbClr val="006600"/>
                </a:solidFill>
                <a:latin typeface="Garamond" panose="02020404030301010803" pitchFamily="18" charset="0"/>
              </a:rPr>
              <a:t>Az 1943-ban végzett osztály találkozója 1993-ban</a:t>
            </a:r>
            <a:endParaRPr lang="hu-HU" sz="2800" dirty="0">
              <a:latin typeface="Garamond" panose="02020404030301010803" pitchFamily="18" charset="0"/>
            </a:endParaRPr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" r="2939"/>
          <a:stretch>
            <a:fillRect/>
          </a:stretch>
        </p:blipFill>
        <p:spPr>
          <a:xfrm>
            <a:off x="1691680" y="260648"/>
            <a:ext cx="5955903" cy="4466927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539552" y="5367338"/>
            <a:ext cx="8208912" cy="941982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hu-HU" sz="2000" b="1" i="1" dirty="0">
                <a:solidFill>
                  <a:srgbClr val="006600"/>
                </a:solidFill>
                <a:latin typeface="Bookman Old Style" pitchFamily="18" charset="0"/>
                <a:ea typeface="+mj-ea"/>
                <a:cs typeface="+mj-cs"/>
              </a:rPr>
              <a:t>1</a:t>
            </a:r>
            <a:r>
              <a:rPr lang="hu-HU" sz="2000" b="1" i="1" dirty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. Andrássy László, ő írta a </a:t>
            </a:r>
            <a:r>
              <a:rPr lang="hu-HU" sz="20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fent </a:t>
            </a:r>
            <a:r>
              <a:rPr lang="hu-HU" sz="2000" b="1" i="1" dirty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közreadott feljegyzéseket; 2. Főző József (Állami-díjas kertészmérnök</a:t>
            </a:r>
            <a:r>
              <a:rPr lang="hu-HU" sz="20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); 3</a:t>
            </a:r>
            <a:r>
              <a:rPr lang="hu-HU" sz="2000" b="1" i="1" dirty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. Rákos Péter (a prágai egyetem tanszékvezető egyetemi tanára). </a:t>
            </a:r>
          </a:p>
        </p:txBody>
      </p:sp>
    </p:spTree>
    <p:extLst>
      <p:ext uri="{BB962C8B-B14F-4D97-AF65-F5344CB8AC3E}">
        <p14:creationId xmlns:p14="http://schemas.microsoft.com/office/powerpoint/2010/main" val="184153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6203032" cy="598388"/>
          </a:xfrm>
        </p:spPr>
        <p:txBody>
          <a:bodyPr/>
          <a:lstStyle/>
          <a:p>
            <a:pPr algn="ctr"/>
            <a:r>
              <a:rPr lang="hu-HU" altLang="hu-HU" sz="4400" i="1" dirty="0">
                <a:solidFill>
                  <a:srgbClr val="006600"/>
                </a:solidFill>
                <a:latin typeface="Garamond" panose="02020404030301010803" pitchFamily="18" charset="0"/>
              </a:rPr>
              <a:t>Diósgyőr</a:t>
            </a:r>
            <a:endParaRPr lang="hu-HU" sz="4400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484784"/>
            <a:ext cx="5027894" cy="4464496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67544" y="1556792"/>
            <a:ext cx="3240360" cy="4691063"/>
          </a:xfrm>
        </p:spPr>
        <p:txBody>
          <a:bodyPr/>
          <a:lstStyle/>
          <a:p>
            <a:r>
              <a:rPr lang="hu-HU" altLang="hu-HU" sz="32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1945-ben </a:t>
            </a:r>
            <a:r>
              <a:rPr lang="hu-HU" alt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kiutasították Kassáról  a Hunfalvy </a:t>
            </a:r>
            <a:r>
              <a:rPr lang="hu-HU" altLang="hu-HU" sz="32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János </a:t>
            </a:r>
            <a:r>
              <a:rPr lang="hu-HU" alt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Gimnáziumot.</a:t>
            </a:r>
          </a:p>
          <a:p>
            <a:r>
              <a:rPr lang="hu-HU" alt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Felszerelését visszahagyva</a:t>
            </a:r>
          </a:p>
          <a:p>
            <a:r>
              <a:rPr lang="hu-HU" altLang="hu-HU" sz="32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Miskolcra </a:t>
            </a:r>
            <a:r>
              <a:rPr lang="hu-HU" alt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költözött.</a:t>
            </a:r>
            <a:endParaRPr lang="hu-HU" altLang="hu-HU" dirty="0"/>
          </a:p>
          <a:p>
            <a:endParaRPr lang="hu-HU" altLang="hu-HU" dirty="0" smtClean="0"/>
          </a:p>
          <a:p>
            <a:endParaRPr lang="hu-HU" altLang="hu-HU" dirty="0"/>
          </a:p>
          <a:p>
            <a:endParaRPr lang="hu-HU" altLang="hu-HU" dirty="0" smtClean="0"/>
          </a:p>
          <a:p>
            <a:endParaRPr lang="hu-HU" altLang="hu-HU" dirty="0"/>
          </a:p>
          <a:p>
            <a:endParaRPr lang="hu-HU" altLang="hu-HU" dirty="0" smtClean="0"/>
          </a:p>
          <a:p>
            <a:endParaRPr lang="hu-HU" altLang="hu-HU" dirty="0"/>
          </a:p>
          <a:p>
            <a:endParaRPr lang="hu-HU" altLang="hu-HU" dirty="0" smtClean="0"/>
          </a:p>
        </p:txBody>
      </p:sp>
      <p:sp>
        <p:nvSpPr>
          <p:cNvPr id="6" name="Téglalap 5"/>
          <p:cNvSpPr/>
          <p:nvPr/>
        </p:nvSpPr>
        <p:spPr>
          <a:xfrm>
            <a:off x="3200358" y="5993184"/>
            <a:ext cx="57361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altLang="hu-HU" sz="28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Sapkajelvény</a:t>
            </a:r>
            <a:r>
              <a:rPr lang="hu-HU" altLang="hu-HU" sz="2800" i="1" dirty="0">
                <a:solidFill>
                  <a:srgbClr val="006600"/>
                </a:solidFill>
                <a:latin typeface="Georgia" pitchFamily="18" charset="0"/>
              </a:rPr>
              <a:t> az 1950-es évek elején</a:t>
            </a:r>
            <a:endParaRPr lang="hu-HU" sz="2800" i="1" dirty="0">
              <a:solidFill>
                <a:srgbClr val="00660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31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 sz="4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 gimnázium </a:t>
            </a:r>
            <a:r>
              <a:rPr lang="hu-HU" alt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diósgyőri </a:t>
            </a:r>
            <a:r>
              <a:rPr lang="hu-HU" altLang="hu-HU" sz="4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általános </a:t>
            </a:r>
            <a:r>
              <a:rPr lang="hu-HU" altLang="hu-HU" sz="4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iskolákban kapott helyet</a:t>
            </a:r>
            <a:endParaRPr lang="hu-HU" sz="4000" b="1" dirty="0">
              <a:latin typeface="Garamond" panose="02020404030301010803" pitchFamily="18" charset="0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381719"/>
          </a:xfrm>
          <a:solidFill>
            <a:schemeClr val="bg1"/>
          </a:solidFill>
        </p:spPr>
        <p:txBody>
          <a:bodyPr/>
          <a:lstStyle/>
          <a:p>
            <a:r>
              <a:rPr lang="hu-HU" i="1" dirty="0" smtClean="0">
                <a:solidFill>
                  <a:srgbClr val="00B050"/>
                </a:solidFill>
                <a:latin typeface="Garamond" panose="02020404030301010803" pitchFamily="18" charset="0"/>
              </a:rPr>
              <a:t>A Fadrusz utcai iskola</a:t>
            </a:r>
            <a:endParaRPr lang="hu-HU" i="1" dirty="0">
              <a:solidFill>
                <a:srgbClr val="00B050"/>
              </a:solidFill>
              <a:latin typeface="Garamond" panose="02020404030301010803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4040188" cy="2479302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860032" y="2636912"/>
            <a:ext cx="4041775" cy="495746"/>
          </a:xfrm>
          <a:solidFill>
            <a:schemeClr val="bg1"/>
          </a:solidFill>
        </p:spPr>
        <p:txBody>
          <a:bodyPr/>
          <a:lstStyle/>
          <a:p>
            <a:r>
              <a:rPr lang="hu-HU" i="1" dirty="0" smtClean="0">
                <a:solidFill>
                  <a:srgbClr val="00B050"/>
                </a:solidFill>
                <a:latin typeface="Garamond" panose="02020404030301010803" pitchFamily="18" charset="0"/>
              </a:rPr>
              <a:t>A Téglagyár </a:t>
            </a:r>
            <a:r>
              <a:rPr lang="hu-HU" i="1" dirty="0">
                <a:solidFill>
                  <a:srgbClr val="00B050"/>
                </a:solidFill>
                <a:latin typeface="Garamond" panose="02020404030301010803" pitchFamily="18" charset="0"/>
              </a:rPr>
              <a:t>utcai iskola</a:t>
            </a: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645024"/>
            <a:ext cx="4401815" cy="2778879"/>
          </a:xfrm>
        </p:spPr>
      </p:pic>
    </p:spTree>
    <p:extLst>
      <p:ext uri="{BB962C8B-B14F-4D97-AF65-F5344CB8AC3E}">
        <p14:creationId xmlns:p14="http://schemas.microsoft.com/office/powerpoint/2010/main" val="214007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/>
          <a:lstStyle/>
          <a:p>
            <a:r>
              <a:rPr lang="hu-HU" sz="28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1946 januárjában a Honvéd Ellenőrzési Kirendeltség, a mai Gábor Áron Művészeti Szakközépiskola Bolyai utcai épületébe költözött </a:t>
            </a: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204864"/>
            <a:ext cx="6480588" cy="4351895"/>
          </a:xfrm>
        </p:spPr>
      </p:pic>
    </p:spTree>
    <p:extLst>
      <p:ext uri="{BB962C8B-B14F-4D97-AF65-F5344CB8AC3E}">
        <p14:creationId xmlns:p14="http://schemas.microsoft.com/office/powerpoint/2010/main" val="380659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3744416" cy="3528392"/>
          </a:xfrm>
        </p:spPr>
        <p:txBody>
          <a:bodyPr/>
          <a:lstStyle/>
          <a:p>
            <a:pPr algn="l" eaLnBrk="1" hangingPunct="1">
              <a:spcBef>
                <a:spcPct val="20000"/>
              </a:spcBef>
            </a:pPr>
            <a: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Osztályozó napló az 1940-es évek </a:t>
            </a:r>
            <a: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végén.</a:t>
            </a:r>
            <a: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/>
            </a:r>
            <a:b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</a:br>
            <a: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Az osztályozási skála hétfokú,</a:t>
            </a:r>
            <a:b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</a:br>
            <a: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 </a:t>
            </a:r>
            <a:r>
              <a:rPr lang="hu-HU" sz="3600" b="1" i="1" dirty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a 7-es a </a:t>
            </a:r>
            <a:r>
              <a:rPr lang="hu-HU" sz="36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n-ea"/>
                <a:cs typeface="+mn-cs"/>
              </a:rPr>
              <a:t>jeles.</a:t>
            </a:r>
            <a:endParaRPr lang="hu-HU" sz="3600" b="1" i="1" dirty="0">
              <a:solidFill>
                <a:srgbClr val="006600"/>
              </a:solidFill>
              <a:latin typeface="Garamond" panose="02020404030301010803" pitchFamily="18" charset="0"/>
              <a:ea typeface="+mn-ea"/>
              <a:cs typeface="+mn-cs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32656"/>
            <a:ext cx="4239953" cy="5808338"/>
          </a:xfrm>
        </p:spPr>
      </p:pic>
    </p:spTree>
    <p:extLst>
      <p:ext uri="{BB962C8B-B14F-4D97-AF65-F5344CB8AC3E}">
        <p14:creationId xmlns:p14="http://schemas.microsoft.com/office/powerpoint/2010/main" val="257604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A tanulók szülei negyedévenként értesítést kaptak gyermekük előmeneteléről</a:t>
            </a:r>
            <a:endParaRPr lang="hu-HU" sz="32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172" y="1600200"/>
            <a:ext cx="6697656" cy="4525963"/>
          </a:xfrm>
        </p:spPr>
      </p:pic>
    </p:spTree>
    <p:extLst>
      <p:ext uri="{BB962C8B-B14F-4D97-AF65-F5344CB8AC3E}">
        <p14:creationId xmlns:p14="http://schemas.microsoft.com/office/powerpoint/2010/main" val="271392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3970784" cy="868958"/>
          </a:xfrm>
        </p:spPr>
        <p:txBody>
          <a:bodyPr/>
          <a:lstStyle/>
          <a:p>
            <a:r>
              <a:rPr lang="hu-HU" sz="3600" b="1" i="1" dirty="0">
                <a:solidFill>
                  <a:srgbClr val="00B050"/>
                </a:solidFill>
                <a:latin typeface="Garamond" panose="02020404030301010803" pitchFamily="18" charset="0"/>
              </a:rPr>
              <a:t>A </a:t>
            </a:r>
            <a:r>
              <a:rPr lang="hu-HU" sz="3600" b="1" i="1" dirty="0" smtClean="0">
                <a:solidFill>
                  <a:srgbClr val="00B050"/>
                </a:solidFill>
                <a:latin typeface="Garamond" panose="02020404030301010803" pitchFamily="18" charset="0"/>
              </a:rPr>
              <a:t>Diákszövetség</a:t>
            </a:r>
            <a:endParaRPr lang="hu-HU" sz="3600" b="1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67544" y="971962"/>
            <a:ext cx="4258816" cy="5289451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hu-HU" sz="2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1947. október 21-én megalakult a Magyar Diákok Nemzeti Szövetsége, a középiskolai tanulók egységes szervezete. 1948-tól a középiskolások egyedüli </a:t>
            </a:r>
            <a:r>
              <a:rPr lang="hu-HU" sz="2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önkormányzati szerve. Legfontosabb feladatának tartotta a </a:t>
            </a:r>
            <a:r>
              <a:rPr lang="hu-HU" sz="2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tanulmányi </a:t>
            </a:r>
            <a:r>
              <a:rPr lang="hu-HU" sz="2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színvonal emelését, a nevelők </a:t>
            </a:r>
            <a:r>
              <a:rPr lang="hu-HU" sz="2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támogatását </a:t>
            </a:r>
            <a:r>
              <a:rPr lang="hu-HU" sz="2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az iskolai fegyelem </a:t>
            </a:r>
            <a:r>
              <a:rPr lang="hu-HU" sz="2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megszilárdításával és </a:t>
            </a:r>
            <a:r>
              <a:rPr lang="hu-HU" sz="2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az iskolán kívüli tanulás </a:t>
            </a:r>
            <a:r>
              <a:rPr lang="hu-HU" sz="2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megszervezésével</a:t>
            </a:r>
            <a:r>
              <a:rPr lang="hu-HU" sz="2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, továbbá az iskola székhelyén lévő szervezetekkel. Szervezte a szakköröket, a Tanulj jobban! Mozgalmat</a:t>
            </a:r>
            <a:r>
              <a:rPr lang="hu-HU" sz="2000" b="1" dirty="0">
                <a:solidFill>
                  <a:srgbClr val="006600"/>
                </a:solidFill>
                <a:latin typeface="Garamond" panose="02020404030301010803" pitchFamily="18" charset="0"/>
              </a:rPr>
              <a:t>. </a:t>
            </a:r>
            <a:endParaRPr lang="hu-HU" sz="2000" b="1" dirty="0" smtClean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hu-HU" sz="20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1950-ben </a:t>
            </a:r>
            <a:r>
              <a:rPr lang="hu-HU" sz="2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beolvadt a Dolgozó Ifjúság Szövetségébe. </a:t>
            </a:r>
            <a:endParaRPr lang="hu-HU" sz="2000" b="1" dirty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endParaRPr lang="hu-HU" sz="1400" dirty="0">
              <a:solidFill>
                <a:srgbClr val="00B050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hu-HU" sz="1400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432" y="445161"/>
            <a:ext cx="3884892" cy="5827340"/>
          </a:xfrm>
        </p:spPr>
      </p:pic>
      <p:sp>
        <p:nvSpPr>
          <p:cNvPr id="4" name="Téglalap 3"/>
          <p:cNvSpPr/>
          <p:nvPr/>
        </p:nvSpPr>
        <p:spPr>
          <a:xfrm>
            <a:off x="4860032" y="5891679"/>
            <a:ext cx="39604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u-HU" sz="2000" i="1" dirty="0">
                <a:latin typeface="Garamond" panose="02020404030301010803" pitchFamily="18" charset="0"/>
              </a:rPr>
              <a:t>A felvételt </a:t>
            </a:r>
            <a:r>
              <a:rPr lang="hu-HU" sz="2000" i="1" dirty="0" err="1">
                <a:latin typeface="Garamond" panose="02020404030301010803" pitchFamily="18" charset="0"/>
              </a:rPr>
              <a:t>Komlósi</a:t>
            </a:r>
            <a:r>
              <a:rPr lang="hu-HU" sz="2000" i="1" dirty="0">
                <a:latin typeface="Garamond" panose="02020404030301010803" pitchFamily="18" charset="0"/>
              </a:rPr>
              <a:t> Imre tanár úr készítette</a:t>
            </a:r>
            <a:r>
              <a:rPr lang="hu-H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2753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91264" cy="563662"/>
          </a:xfrm>
        </p:spPr>
        <p:txBody>
          <a:bodyPr/>
          <a:lstStyle/>
          <a:p>
            <a:r>
              <a:rPr lang="hu-HU" sz="2800" i="1" dirty="0">
                <a:solidFill>
                  <a:srgbClr val="006600"/>
                </a:solidFill>
                <a:latin typeface="Garamond" panose="02020404030301010803" pitchFamily="18" charset="0"/>
              </a:rPr>
              <a:t>Az első Diósgyőrben érettségizett osztály (1946/47.)</a:t>
            </a:r>
            <a:endParaRPr lang="hu-HU" sz="2800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6623918" cy="498932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539552" y="5949280"/>
            <a:ext cx="7560840" cy="720080"/>
          </a:xfrm>
          <a:solidFill>
            <a:schemeClr val="bg1"/>
          </a:solidFill>
        </p:spPr>
        <p:txBody>
          <a:bodyPr/>
          <a:lstStyle/>
          <a:p>
            <a:r>
              <a:rPr lang="hu-HU" sz="1800" b="1" i="1" dirty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A tanári kar: Erős Gyula, </a:t>
            </a:r>
            <a:r>
              <a:rPr lang="hu-HU" sz="1800" b="1" i="1" dirty="0" err="1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Weszprémy</a:t>
            </a:r>
            <a:r>
              <a:rPr lang="hu-HU" sz="1800" b="1" i="1" dirty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 Jenő, Schwartz Alajos, </a:t>
            </a:r>
            <a:r>
              <a:rPr lang="hu-HU" sz="1800" b="1" i="1" dirty="0" err="1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Fördős</a:t>
            </a:r>
            <a:r>
              <a:rPr lang="hu-HU" sz="1800" b="1" i="1" dirty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 László, </a:t>
            </a:r>
            <a:endParaRPr lang="hu-HU" sz="1800" b="1" i="1" dirty="0" smtClean="0">
              <a:solidFill>
                <a:srgbClr val="006600"/>
              </a:solidFill>
              <a:latin typeface="Garamond" panose="02020404030301010803" pitchFamily="18" charset="0"/>
              <a:ea typeface="+mj-ea"/>
              <a:cs typeface="+mj-cs"/>
            </a:endParaRPr>
          </a:p>
          <a:p>
            <a:r>
              <a:rPr lang="hu-HU" sz="1800" b="1" i="1" dirty="0" smtClean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Kardos </a:t>
            </a:r>
            <a:r>
              <a:rPr lang="hu-HU" sz="1800" b="1" i="1" dirty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István, </a:t>
            </a:r>
            <a:r>
              <a:rPr lang="hu-HU" sz="1800" b="1" i="1" dirty="0" err="1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Lerner</a:t>
            </a:r>
            <a:r>
              <a:rPr lang="hu-HU" sz="1800" b="1" i="1" dirty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 Károly, </a:t>
            </a:r>
            <a:r>
              <a:rPr lang="hu-HU" sz="1800" b="1" i="1" dirty="0" err="1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Ledniczky</a:t>
            </a:r>
            <a:r>
              <a:rPr lang="hu-HU" sz="1800" b="1" i="1" dirty="0">
                <a:solidFill>
                  <a:srgbClr val="006600"/>
                </a:solidFill>
                <a:latin typeface="Garamond" panose="02020404030301010803" pitchFamily="18" charset="0"/>
                <a:ea typeface="+mj-ea"/>
                <a:cs typeface="+mj-cs"/>
              </a:rPr>
              <a:t> Lajos</a:t>
            </a:r>
          </a:p>
        </p:txBody>
      </p:sp>
    </p:spTree>
    <p:extLst>
      <p:ext uri="{BB962C8B-B14F-4D97-AF65-F5344CB8AC3E}">
        <p14:creationId xmlns:p14="http://schemas.microsoft.com/office/powerpoint/2010/main" val="109772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gallery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hu-HU" smtClean="0"/>
          </a:p>
        </p:txBody>
      </p:sp>
      <p:pic>
        <p:nvPicPr>
          <p:cNvPr id="10243" name="Picture 4" descr="tabló 4,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55"/>
          <a:stretch/>
        </p:blipFill>
        <p:spPr>
          <a:xfrm>
            <a:off x="395536" y="404664"/>
            <a:ext cx="8285409" cy="5832648"/>
          </a:xfrm>
          <a:noFill/>
        </p:spPr>
      </p:pic>
    </p:spTree>
    <p:extLst>
      <p:ext uri="{BB962C8B-B14F-4D97-AF65-F5344CB8AC3E}">
        <p14:creationId xmlns:p14="http://schemas.microsoft.com/office/powerpoint/2010/main" val="290187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260648"/>
            <a:ext cx="5544616" cy="3010346"/>
          </a:xfrm>
        </p:spPr>
        <p:txBody>
          <a:bodyPr/>
          <a:lstStyle/>
          <a:p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 dolgozók 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gimnáziuma 1949-ben 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érettségizett 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osztályának egyik tanulója tréfás versben jellemezte tanárait és osztálytársait. </a:t>
            </a:r>
            <a:b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</a:b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„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Hadd emlékezzenek sok év távlatában,</a:t>
            </a:r>
            <a:b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</a:b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Hogyan viselkedtek ők az 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iskolában.”</a:t>
            </a:r>
            <a: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  <a:t/>
            </a:r>
            <a:br>
              <a:rPr lang="hu-HU" sz="2400" b="1" i="1" dirty="0">
                <a:solidFill>
                  <a:srgbClr val="006600"/>
                </a:solidFill>
                <a:latin typeface="Garamond" panose="02020404030301010803" pitchFamily="18" charset="0"/>
              </a:rPr>
            </a:br>
            <a:endParaRPr lang="hu-HU" sz="24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5724128" y="5445224"/>
            <a:ext cx="3240360" cy="864096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hu-HU" altLang="hu-HU" sz="1800" i="1" dirty="0" err="1">
                <a:solidFill>
                  <a:srgbClr val="006600"/>
                </a:solidFill>
                <a:latin typeface="Garamond" panose="02020404030301010803" pitchFamily="18" charset="0"/>
              </a:rPr>
              <a:t>Weszprémy</a:t>
            </a:r>
            <a:r>
              <a:rPr lang="hu-HU" altLang="hu-HU" sz="1800" i="1" dirty="0">
                <a:solidFill>
                  <a:srgbClr val="006600"/>
                </a:solidFill>
                <a:latin typeface="Garamond" panose="02020404030301010803" pitchFamily="18" charset="0"/>
              </a:rPr>
              <a:t> Jenő, </a:t>
            </a:r>
            <a:br>
              <a:rPr lang="hu-HU" altLang="hu-HU" sz="1800" i="1" dirty="0">
                <a:solidFill>
                  <a:srgbClr val="006600"/>
                </a:solidFill>
                <a:latin typeface="Garamond" panose="02020404030301010803" pitchFamily="18" charset="0"/>
              </a:rPr>
            </a:br>
            <a:r>
              <a:rPr lang="hu-HU" altLang="hu-HU" sz="1800" i="1" dirty="0">
                <a:solidFill>
                  <a:srgbClr val="006600"/>
                </a:solidFill>
                <a:latin typeface="Garamond" panose="02020404030301010803" pitchFamily="18" charset="0"/>
              </a:rPr>
              <a:t>az ábrázoló geometria és a rajz tanára</a:t>
            </a:r>
            <a:endParaRPr lang="hu-HU" sz="1800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764704"/>
            <a:ext cx="3358918" cy="4425673"/>
          </a:xfrm>
        </p:spPr>
      </p:pic>
      <p:pic>
        <p:nvPicPr>
          <p:cNvPr id="8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2" y="3068960"/>
            <a:ext cx="5367658" cy="3312368"/>
          </a:xfrm>
        </p:spPr>
      </p:pic>
    </p:spTree>
    <p:extLst>
      <p:ext uri="{BB962C8B-B14F-4D97-AF65-F5344CB8AC3E}">
        <p14:creationId xmlns:p14="http://schemas.microsoft.com/office/powerpoint/2010/main" val="181614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tabló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2832" y="527047"/>
            <a:ext cx="8480852" cy="5926290"/>
          </a:xfrm>
          <a:noFill/>
        </p:spPr>
      </p:pic>
    </p:spTree>
    <p:extLst>
      <p:ext uri="{BB962C8B-B14F-4D97-AF65-F5344CB8AC3E}">
        <p14:creationId xmlns:p14="http://schemas.microsoft.com/office/powerpoint/2010/main" val="55085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29600" cy="1503040"/>
          </a:xfrm>
        </p:spPr>
        <p:txBody>
          <a:bodyPr/>
          <a:lstStyle/>
          <a:p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Ortutay Gyula vallás- és közoktatásügyi miniszter miskolci látogatásán bejelenti,  hogy az iskola új épületet kap (a felvétel </a:t>
            </a:r>
            <a:r>
              <a:rPr lang="hu-HU" sz="2400" b="1" i="1" smtClean="0">
                <a:solidFill>
                  <a:srgbClr val="006600"/>
                </a:solidFill>
                <a:latin typeface="Garamond" panose="02020404030301010803" pitchFamily="18" charset="0"/>
              </a:rPr>
              <a:t>az ünnepélyes alapkőletételen </a:t>
            </a:r>
            <a:r>
              <a:rPr lang="hu-HU" sz="2400" b="1" i="1" dirty="0" smtClean="0">
                <a:solidFill>
                  <a:srgbClr val="006600"/>
                </a:solidFill>
                <a:latin typeface="Garamond" panose="02020404030301010803" pitchFamily="18" charset="0"/>
              </a:rPr>
              <a:t>készült 1949. június 23-án)</a:t>
            </a:r>
            <a:endParaRPr lang="hu-HU" sz="2400" b="1" i="1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916832"/>
            <a:ext cx="6404298" cy="4525963"/>
          </a:xfrm>
        </p:spPr>
      </p:pic>
    </p:spTree>
    <p:extLst>
      <p:ext uri="{BB962C8B-B14F-4D97-AF65-F5344CB8AC3E}">
        <p14:creationId xmlns:p14="http://schemas.microsoft.com/office/powerpoint/2010/main" val="405758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lapértelmezett terv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2749</TotalTime>
  <Words>1514</Words>
  <Application>Microsoft Office PowerPoint</Application>
  <PresentationFormat>Diavetítés a képernyőre (4:3 oldalarány)</PresentationFormat>
  <Paragraphs>189</Paragraphs>
  <Slides>74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74</vt:i4>
      </vt:variant>
    </vt:vector>
  </HeadingPairs>
  <TitlesOfParts>
    <vt:vector size="75" baseType="lpstr">
      <vt:lpstr>Alapértelmezett terv</vt:lpstr>
      <vt:lpstr>SZÁZ ÉVE MISKOLCON 1. </vt:lpstr>
      <vt:lpstr>„Fluctuat nec mergitur” </vt:lpstr>
      <vt:lpstr>PowerPoint bemutató</vt:lpstr>
      <vt:lpstr>PowerPoint bemutató</vt:lpstr>
      <vt:lpstr>Igazgatóink</vt:lpstr>
      <vt:lpstr>Hivatalos feljegyzés az ungvári reálról</vt:lpstr>
      <vt:lpstr>PowerPoint bemutató</vt:lpstr>
      <vt:lpstr> „E merőben művészi stílusban tervezett és megépített iskola egyik legszebb, egyszersmind megragadóan látványos középülete városunknak, másrészt oly méretű, hogy az épület teljes középiskola igényeinek is, már jelen állapotában megfelel.”  Dortsák Gyula: „Intézeti épület”, in: Az ungvári állami reáliskola értesítője az 1902/03. tanévről, Ungvár, 1903. p. 11. </vt:lpstr>
      <vt:lpstr>PowerPoint bemutató</vt:lpstr>
      <vt:lpstr>Dortsák Gyula (1857 - ?) (Az Ungvári Reáliskola igazgatója 1897-től 1912-ig)</vt:lpstr>
      <vt:lpstr>Deli Géza (1878 - 1930)</vt:lpstr>
      <vt:lpstr>Az Ungvári Reáliskola neves tanárai </vt:lpstr>
      <vt:lpstr>Geőcze Zoárd (1873 – 1916)</vt:lpstr>
      <vt:lpstr>György Oszkár  (1882 – 1944)</vt:lpstr>
      <vt:lpstr>György Oszkár költő</vt:lpstr>
      <vt:lpstr>PowerPoint bemutató</vt:lpstr>
      <vt:lpstr>Szabó Dezső  (1879-1945)</vt:lpstr>
      <vt:lpstr>Szabó Dezső   (1879-1945)</vt:lpstr>
      <vt:lpstr>PowerPoint bemutató</vt:lpstr>
      <vt:lpstr>Jankovich Béla miniszter előterjesztése főreáliskolák áthelyezéséről a minisztertanács 1917. május 19-i ülésén</vt:lpstr>
      <vt:lpstr>A vallás- és közoktatásügyi miniszter előterjesztésére  IV. Károly  1917. május 28-án jóváhagyja az ungvári állami főreáliskola Miskolcra helyezését</vt:lpstr>
      <vt:lpstr>Miskolc az egykori posta Deák Ferenc utcai épületét adja át a főreáliskolának</vt:lpstr>
      <vt:lpstr>Péch Aladár igazgató úr levele az épület szükséges  átalakításáról</vt:lpstr>
      <vt:lpstr>Az iskola alaprajza az átalakítás után  </vt:lpstr>
      <vt:lpstr>PowerPoint bemutató</vt:lpstr>
      <vt:lpstr>A főreáliskola épülete az 1930-as években</vt:lpstr>
      <vt:lpstr>Az iskola udvara az 1990-es években</vt:lpstr>
      <vt:lpstr>Az egykori igazgatói lakás</vt:lpstr>
      <vt:lpstr>PowerPoint bemutató</vt:lpstr>
      <vt:lpstr>Az iskola épületében ma bank működik</vt:lpstr>
      <vt:lpstr>Az első tantárgyfelosztás</vt:lpstr>
      <vt:lpstr>Az iskola házirendje</vt:lpstr>
      <vt:lpstr>Hunfalvy János (1820 – 1888)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A Hunfalvy János Reáliskola IV. osztálya és tanárai 1936. június 13-án </vt:lpstr>
      <vt:lpstr>PowerPoint bemutató</vt:lpstr>
      <vt:lpstr>Dr. Major Károly  igazgató  (1920 – 1921 között)</vt:lpstr>
      <vt:lpstr>PowerPoint bemutató</vt:lpstr>
      <vt:lpstr>Az 1932/33. évi tantárgyfelosztás</vt:lpstr>
      <vt:lpstr>Borosnyay Károly (földrajz-történelem) (A következő képen az1925/26. tanévi  tanári zsebkönyvének két oldala látható)</vt:lpstr>
      <vt:lpstr>PowerPoint bemutató</vt:lpstr>
      <vt:lpstr>… és akiket osztályozott Borosnyay tanár úr</vt:lpstr>
      <vt:lpstr>Faggyas István osztályzatait is megtaláljuk a noteszban</vt:lpstr>
      <vt:lpstr>PowerPoint bemutató</vt:lpstr>
      <vt:lpstr>Kraj Zoltán érettségi bizonyítványa</vt:lpstr>
      <vt:lpstr>Az 1936/37. évi költségvetés egy oldala</vt:lpstr>
      <vt:lpstr>Az iskolaépítés ügye</vt:lpstr>
      <vt:lpstr>PowerPoint bemutató</vt:lpstr>
      <vt:lpstr>Az iskola a korabeli miskolci térképen</vt:lpstr>
      <vt:lpstr>Öregdiákok és tanáraik harmincéves találkozón az egykori alma mater előtt</vt:lpstr>
      <vt:lpstr>Kassa</vt:lpstr>
      <vt:lpstr>PowerPoint bemutató</vt:lpstr>
      <vt:lpstr>Az egykori kassai iskola</vt:lpstr>
      <vt:lpstr>Kassai diákok</vt:lpstr>
      <vt:lpstr>Dobránszky Ede tanár úr az osztályával</vt:lpstr>
      <vt:lpstr>A Tinódi Lantos Sebestyén Önképzőkör szerkesztette  a Hunfalvy Diák c. iskolaújságot</vt:lpstr>
      <vt:lpstr>Andrásy László kassai hunfalvys diák feljegyzése a ballagása előtti hét eseményeiről (1943)</vt:lpstr>
      <vt:lpstr>Az 1943-ban végzett osztály találkozója 1993-ban</vt:lpstr>
      <vt:lpstr>Diósgyőr</vt:lpstr>
      <vt:lpstr>A gimnázium diósgyőri általános iskolákban kapott helyet</vt:lpstr>
      <vt:lpstr>1946 januárjában a Honvéd Ellenőrzési Kirendeltség, a mai Gábor Áron Művészeti Szakközépiskola Bolyai utcai épületébe költözött </vt:lpstr>
      <vt:lpstr>Osztályozó napló az 1940-es évek végén. Az osztályozási skála hétfokú,  a 7-es a jeles.</vt:lpstr>
      <vt:lpstr>A tanulók szülei negyedévenként értesítést kaptak gyermekük előmeneteléről</vt:lpstr>
      <vt:lpstr>A Diákszövetség</vt:lpstr>
      <vt:lpstr>Az első Diósgyőrben érettségizett osztály (1946/47.)</vt:lpstr>
      <vt:lpstr>PowerPoint bemutató</vt:lpstr>
      <vt:lpstr>A dolgozók gimnáziuma 1949-ben érettségizett osztályának egyik tanulója tréfás versben jellemezte tanárait és osztálytársait.  „Hadd emlékezzenek sok év távlatában, Hogyan viselkedtek ők az iskolában.” </vt:lpstr>
      <vt:lpstr>PowerPoint bemutató</vt:lpstr>
      <vt:lpstr>Ortutay Gyula vallás- és közoktatásügyi miniszter miskolci látogatásán bejelenti,  hogy az iskola új épületet kap (a felvétel az ünnepélyes alapkőletételen készült 1949. június 23-án)</vt:lpstr>
    </vt:vector>
  </TitlesOfParts>
  <Company>Berei Sándor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Képek a Diósgyőri Gimnázium (ante Hunfalvy János Gimnázium) történetéből</dc:title>
  <dc:creator>Admin</dc:creator>
  <cp:lastModifiedBy>Anna</cp:lastModifiedBy>
  <cp:revision>251</cp:revision>
  <dcterms:created xsi:type="dcterms:W3CDTF">2008-02-09T16:29:39Z</dcterms:created>
  <dcterms:modified xsi:type="dcterms:W3CDTF">2017-07-29T08:00:32Z</dcterms:modified>
</cp:coreProperties>
</file>