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379" r:id="rId3"/>
    <p:sldId id="276" r:id="rId4"/>
    <p:sldId id="349" r:id="rId5"/>
    <p:sldId id="328" r:id="rId6"/>
    <p:sldId id="329" r:id="rId7"/>
    <p:sldId id="288" r:id="rId8"/>
    <p:sldId id="300" r:id="rId9"/>
    <p:sldId id="262" r:id="rId10"/>
    <p:sldId id="376" r:id="rId11"/>
    <p:sldId id="263" r:id="rId12"/>
    <p:sldId id="373" r:id="rId13"/>
    <p:sldId id="375" r:id="rId14"/>
    <p:sldId id="377" r:id="rId15"/>
    <p:sldId id="363" r:id="rId16"/>
    <p:sldId id="378" r:id="rId17"/>
    <p:sldId id="308" r:id="rId18"/>
    <p:sldId id="280" r:id="rId19"/>
    <p:sldId id="371" r:id="rId20"/>
    <p:sldId id="326" r:id="rId21"/>
    <p:sldId id="332" r:id="rId22"/>
    <p:sldId id="291" r:id="rId23"/>
    <p:sldId id="290" r:id="rId24"/>
    <p:sldId id="327" r:id="rId25"/>
    <p:sldId id="353" r:id="rId26"/>
    <p:sldId id="354" r:id="rId27"/>
    <p:sldId id="320" r:id="rId28"/>
    <p:sldId id="341" r:id="rId29"/>
    <p:sldId id="282" r:id="rId30"/>
    <p:sldId id="289" r:id="rId31"/>
    <p:sldId id="369" r:id="rId32"/>
    <p:sldId id="284" r:id="rId33"/>
    <p:sldId id="306" r:id="rId34"/>
    <p:sldId id="362" r:id="rId35"/>
    <p:sldId id="366" r:id="rId36"/>
    <p:sldId id="272" r:id="rId37"/>
    <p:sldId id="318" r:id="rId38"/>
    <p:sldId id="302" r:id="rId39"/>
    <p:sldId id="304" r:id="rId40"/>
    <p:sldId id="305" r:id="rId41"/>
    <p:sldId id="352" r:id="rId42"/>
    <p:sldId id="356" r:id="rId43"/>
    <p:sldId id="344" r:id="rId44"/>
    <p:sldId id="338" r:id="rId45"/>
    <p:sldId id="340" r:id="rId46"/>
    <p:sldId id="355" r:id="rId47"/>
    <p:sldId id="334" r:id="rId48"/>
    <p:sldId id="337" r:id="rId49"/>
    <p:sldId id="345" r:id="rId5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67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5" d="100"/>
        <a:sy n="85" d="100"/>
      </p:scale>
      <p:origin x="0" y="3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9239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034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470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2099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598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101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23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046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045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558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955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81323-D062-4978-A8B4-71EF69BA62DF}" type="datetimeFigureOut">
              <a:rPr lang="hu-HU" smtClean="0"/>
              <a:pPr/>
              <a:t>2017.04.20.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E4CBC-BC1E-4560-BA79-3F9424DACFB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337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0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1484784"/>
            <a:ext cx="3744416" cy="2160240"/>
          </a:xfrm>
        </p:spPr>
        <p:txBody>
          <a:bodyPr>
            <a:noAutofit/>
          </a:bodyPr>
          <a:lstStyle/>
          <a:p>
            <a:pPr algn="ctr"/>
            <a:r>
              <a:rPr lang="hu-HU" sz="3600" dirty="0" smtClean="0"/>
              <a:t>Száz éve született</a:t>
            </a:r>
            <a:br>
              <a:rPr lang="hu-HU" sz="3600" dirty="0" smtClean="0"/>
            </a:b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 smtClean="0"/>
              <a:t>Kamarás István</a:t>
            </a:r>
            <a:br>
              <a:rPr lang="hu-HU" sz="3600" dirty="0" smtClean="0"/>
            </a:br>
            <a:r>
              <a:rPr lang="hu-HU" sz="3600" dirty="0" smtClean="0"/>
              <a:t>tanár úr</a:t>
            </a:r>
            <a:endParaRPr lang="hu-HU" sz="36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3861048"/>
            <a:ext cx="3008313" cy="769764"/>
          </a:xfrm>
        </p:spPr>
        <p:txBody>
          <a:bodyPr>
            <a:normAutofit/>
          </a:bodyPr>
          <a:lstStyle/>
          <a:p>
            <a:r>
              <a:rPr lang="hu-HU" sz="3600" dirty="0" smtClean="0"/>
              <a:t>(1917 – 1985)</a:t>
            </a:r>
            <a:endParaRPr lang="hu-HU" sz="3600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070" y="273050"/>
            <a:ext cx="4516037" cy="6252294"/>
          </a:xfrm>
        </p:spPr>
      </p:pic>
    </p:spTree>
    <p:extLst>
      <p:ext uri="{BB962C8B-B14F-4D97-AF65-F5344CB8AC3E}">
        <p14:creationId xmlns:p14="http://schemas.microsoft.com/office/powerpoint/2010/main" val="302274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cut/>
      </p:transition>
    </mc:Choice>
    <mc:Fallback xmlns="">
      <p:transition advClick="0" advTm="3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r>
              <a:rPr lang="hu-HU" sz="2300" i="1" dirty="0"/>
              <a:t>Kamarás István 1917. március 6-án született </a:t>
            </a:r>
            <a:r>
              <a:rPr lang="hu-HU" sz="2300" i="1" dirty="0" smtClean="0"/>
              <a:t>Szabadkán. </a:t>
            </a:r>
          </a:p>
          <a:p>
            <a:r>
              <a:rPr lang="hu-HU" sz="2300" i="1" dirty="0" smtClean="0"/>
              <a:t>1937-ben </a:t>
            </a:r>
            <a:r>
              <a:rPr lang="hu-HU" sz="2300" i="1" dirty="0"/>
              <a:t>Baján tanítói oklevelet, 1942-ben a Testnevelési Főiskolán testnevelő tanári oklevelet szerzett. </a:t>
            </a:r>
            <a:endParaRPr lang="hu-HU" sz="2300" i="1" dirty="0" smtClean="0"/>
          </a:p>
          <a:p>
            <a:r>
              <a:rPr lang="hu-HU" sz="2300" i="1" dirty="0" smtClean="0"/>
              <a:t>A </a:t>
            </a:r>
            <a:r>
              <a:rPr lang="hu-HU" sz="2300" i="1" dirty="0"/>
              <a:t>nagybecskereki gimnáziumban tanított 1942-től 1944-ig. </a:t>
            </a:r>
            <a:r>
              <a:rPr lang="hu-HU" sz="2300" i="1" dirty="0" smtClean="0"/>
              <a:t>A </a:t>
            </a:r>
            <a:r>
              <a:rPr lang="hu-HU" sz="2300" i="1" dirty="0"/>
              <a:t>Testnevelési Főiskola tanára 1944-től 1948-ig. 1947-ben a Magyar Kosárlabda Szövetség országos szakfelügyelője. </a:t>
            </a:r>
            <a:endParaRPr lang="hu-HU" sz="2300" i="1" dirty="0" smtClean="0"/>
          </a:p>
          <a:p>
            <a:r>
              <a:rPr lang="hu-HU" sz="2300" i="1" dirty="0" smtClean="0"/>
              <a:t>1948-tól </a:t>
            </a:r>
            <a:r>
              <a:rPr lang="hu-HU" sz="2300" i="1" dirty="0"/>
              <a:t>a DVTK edzője 1979-ig, 1976-tól vezető edzője. 1964-től kosárlabda mesteredző. 1975-ben </a:t>
            </a:r>
            <a:r>
              <a:rPr lang="hu-HU" sz="2300" i="1" dirty="0" smtClean="0"/>
              <a:t>örökös </a:t>
            </a:r>
            <a:r>
              <a:rPr lang="hu-HU" sz="2300" i="1" dirty="0"/>
              <a:t>t. nemzetközi  játékvezető címet kapott</a:t>
            </a:r>
            <a:r>
              <a:rPr lang="hu-HU" sz="2300" i="1" dirty="0" smtClean="0"/>
              <a:t>. </a:t>
            </a:r>
          </a:p>
          <a:p>
            <a:r>
              <a:rPr lang="hu-HU" sz="2300" i="1" dirty="0" smtClean="0"/>
              <a:t>1952</a:t>
            </a:r>
            <a:r>
              <a:rPr lang="hu-HU" sz="2300" i="1" dirty="0"/>
              <a:t>. szeptember </a:t>
            </a:r>
            <a:r>
              <a:rPr lang="hu-HU" sz="2300" i="1" dirty="0" smtClean="0"/>
              <a:t>5-étől </a:t>
            </a:r>
            <a:r>
              <a:rPr lang="hu-HU" sz="2300" i="1" dirty="0"/>
              <a:t>a Diósgyőri Kilián György Gimnázium testnevelő tanára, 1969-től 1979-ig </a:t>
            </a:r>
            <a:r>
              <a:rPr lang="hu-HU" sz="2300" i="1" dirty="0" smtClean="0"/>
              <a:t>igazgatóhelyettese</a:t>
            </a:r>
            <a:r>
              <a:rPr lang="hu-HU" sz="2300" i="1" dirty="0"/>
              <a:t>. </a:t>
            </a:r>
            <a:endParaRPr lang="hu-HU" sz="2300" i="1" dirty="0" smtClean="0"/>
          </a:p>
          <a:p>
            <a:r>
              <a:rPr lang="hu-HU" sz="2300" i="1" dirty="0" smtClean="0"/>
              <a:t>1979</a:t>
            </a:r>
            <a:r>
              <a:rPr lang="hu-HU" sz="2300" i="1" dirty="0"/>
              <a:t>. november 30-án </a:t>
            </a:r>
            <a:r>
              <a:rPr lang="hu-HU" sz="2300" i="1" dirty="0" smtClean="0"/>
              <a:t>nyugdíjazták. </a:t>
            </a:r>
          </a:p>
          <a:p>
            <a:r>
              <a:rPr lang="hu-HU" sz="2300" i="1" dirty="0" smtClean="0"/>
              <a:t>Budapesten </a:t>
            </a:r>
            <a:r>
              <a:rPr lang="hu-HU" sz="2300" i="1" dirty="0"/>
              <a:t>hunyt el 1985. január 26-án.</a:t>
            </a:r>
            <a:endParaRPr lang="hu-HU" sz="2300" dirty="0"/>
          </a:p>
          <a:p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40304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3541733" cy="6264696"/>
          </a:xfrm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08" y="1916832"/>
            <a:ext cx="4048475" cy="4668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572000" y="584369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i="1" dirty="0"/>
              <a:t>Az újvidéki Magyar Szó </a:t>
            </a:r>
            <a:endParaRPr lang="hu-HU" sz="2800" i="1" dirty="0" smtClean="0"/>
          </a:p>
          <a:p>
            <a:pPr algn="ctr"/>
            <a:r>
              <a:rPr lang="hu-HU" sz="2800" i="1" dirty="0" smtClean="0"/>
              <a:t>1948</a:t>
            </a:r>
            <a:r>
              <a:rPr lang="hu-HU" sz="2800" i="1" dirty="0"/>
              <a:t>. január 25-i </a:t>
            </a:r>
            <a:r>
              <a:rPr lang="hu-HU" sz="2800" i="1" dirty="0" smtClean="0"/>
              <a:t>cikke</a:t>
            </a:r>
            <a:endParaRPr lang="hu-HU" sz="2800" i="1" dirty="0"/>
          </a:p>
        </p:txBody>
      </p:sp>
      <p:sp>
        <p:nvSpPr>
          <p:cNvPr id="2" name="AutoShape 2" descr="data:image/png;base64,iVBORw0KGgoAAAANSUhEUgAAAIcAAAC6CAMAAACz3a5LAAAA0lBMVEX////OAAzSrm3NAADXrmPc1MbOAAjTq2LZzbvRrWrRq2fLAATZbW/63N7XfX3SdXbg0bj74ePg39/Ssm/kj5HRJin41NfZsmrWtn359Oz7+PPcYmTw5NH88PHz8vDzzM3avYv66OnexZnm0rHq2r7PExbSuHLSOzrowcPiy6TRnWPnmZvPRi/m39PTvZf17eDQgVPPMSPtqqzWQ0bttrfWTU7RpWjQc0rQXT3QHiDywcPQakXPVDfXhYflysvRiVfQVFbdnJ3XxKjJXmPie37Rk11RIvd4AAARWUlEQVR4nO1ce1vaShMPWU3OLmLFAAYkIdxFRCqCLdpW22O//1d6Z2Y3kDvBCzl/vPP0UbEx+WXul93VtPeS23v3LT6E2rZbNASiPm8XDQHJ9US/aAxIc114raJBAJ2ZupgXDQKoJ/Sjf4oGAeqh6yCYolFo2swEIHqzaBjaHwEwirdc1+MomD+FPPx8S8coFZ17gV+dHwxHWz+68EmXQDafj+wDGvHcFnoicdE7qMq6PcGTYPCDu/i+HgfC7QLs5kxEZWMeUjW2NPPCQPhtQXmI65lBbhQX/Vu9rY7ws8JgQKwN6GqBONyAzXCvOByzoH7oxWXLPSF9KME4Oi4Khmtzcl5/SDyisDJmjowwvbk20wXiKUowfXi6mODTXXJpBSVDkAJxoazVnZj64WOcJChc9K1u9s2iypizIy+Ya7QtUUy23PPCijm3Cilj3H5UDM3/RJ0L9N/oP/yf/k+fSLPjwml2Pptpt0fFk2ma2m1KiXhg+m/hMIskIXFAUsf/+Qg6eyMhAonjotDIcCb+GzgGYRynJ/noSx46zUdffm1xCIVjzAqgZRKO0sGJcLQTcBgHI4ljkcwPVip/DO2SR3mYhaPMutVsqlQruaixgyoLYn8ABzamL859HIey1cf78oYf0n/8MSM4nG7XkRfDT92uptEXIvz8EcWSc8qkUbDfYRyzAI5pvf5KV1dW43F9qVXvx/UG/aJWH9cvndhdm4M9YVRfmFHa4qBRARSEWxwG4qgxdkmX34M+nQKcNWMd/LyEz+tq/LYTez8eLcc+jBKbahoh0LVBCg7nlZUQhlapSxydIWOKMSFq6uY+lb5TK28dFeGQ/DgWCsd9GMeCGWzlbHE498woLxNuPBD7tGC6lxtm+HK5JX6gN7v4J4ZjUTbYmP5S4QBmknbH2GFzXeRmyJKFvDbdUcb9Nnyl+6yCOBrw8HongKMGUqol3Rnlmpshr8Nw8CAcHvf5IVDjX9CfKhxdEAJTuoA4Kiilk8Rb2xwpV2e9sQrKJIJjBl+orRPEcQJvv9Y2OIY18PiJUtHaJrcnXExywFgOo5FUShrbfbY2RxzYMfgXcTiIwxjC25fKiw2OkgE6zsZx14EvYw7mOhc7TbdVY7GAblC81bHJp81t7LbBxy9wWZlwQNQtjTdGijgAhGEk6Uebc72l9YS5iyGNcVQmPg4XE+Rbqe89CHSniKNKOErs5BFY8rrBwYadSwBWid2+J5CXcxBOdlNqUU/KbozSFeC4AEbcai1QE4448PnlBn1nJw6KR7pRwGGwR61a8v1sgHwAnhBZzt05KScmWcYQ8sIZ4DD/SBzY6vqNOB5JT+sQ2Brrsnwu2gtKBPgFcGLsIIGAeDKceydmJz6OtY/jTOFoKhzLbXw5VY7L9+v4fRVWVdBxs6l1l3gTM5Uhi3VaxlnGFz42yYG5PaETc5eIY7HF0QUc990tDu0VfjENPaHP0YPVAB2ab5pM4nbiE6u7Mg3CwfwEcYAfukIc00C8xUA3DeCoGowZQYa0bC7mmjNmoL86Tx7yV15SZCJxaLI9rs9VuJshDoNc9wZHdUxOdYNDm6IGB9lhIjsWdP3A5En95EWygvo47nEUzKU8ztCtwrv8QhwQ6Gvl8ou8CUTo8qVTgfRI4qjWIf/dqiqwA3jggEGvu2j+8WUxkDuUM2CU2IuPoyXLBwx058MyvW718VFFFucRyGnhF8Vk+HHrQwYCdaKj2NiPh/9Oku8K4YDHNcFOqDU/E3Lo6aC/Skj70ghtBOCfoNsDfW7q0XVC01g8ieGoaVs/OpP+DPWtFDXMLGoLZGeXXhn9c88MRTuQyc4CEf0CxVn8Q1rhAwx2IeCSoeYkT/CB9MIYfuDFBNe3DOmkOo0gjitcxAFmS76HxmwaBVw2TsiDk2lu6qDlkKjgDQ00XRlrJO2WCf3VlcqjaJyEeYgJ339CoF138rMDlWqhNBE1DsO/jHaQhOYp2tkQ6qZbv46jn47OybHLhCAXO+ihrRf1PIrFEhoWa/laB5TRkDSoD4SV1NFMOvbkpCuBJhThGttKpCZzMzDAaabvCuJ4geeblAUhoQM5Agk9oieY7ni+pOZcxoLLzRPp3VB1USbg/7Mdh/qbL+C1jqS1atKBoIb9WgOO150I2v2JZ+sU4aqB7AZDNYash79fv32/Wcv2gpGJB6uX2RFFfSRcLiBuXa2b4UBaLQTQs21hmkJwLoQ5p4Czvek9ujb4P0vS9TPAuVsPS0Yqd1AZB6bulz8QJ3QMUs4Ks/QojpbkgKdvEcAPdq9PJd72pmRq7Z5HPWG4TrdGI+vh+u/zt6cfdyXJnTAMygonKsoi+RnICRrM1oG0JAcgosPDJUGC35sM2s0WhdZluDZ79Rk36PdIcgjbsnT4B9J6+nFzFwaCzmoT5ZD6ChNm6oF42vTwxXTiALc9BDAPZcNh88SoG2DjvD1ARaJXAOYgd24iOEAHmnZgueZARdxFxHBbNq0f8AhAK5hddKudRe2yHLnvy+n0sRIKDChU4I5NrfybiDmj76Po4q9O9D/8Qhyngds0PRFuKnSrjc7i9XI8TJK3VAJWX71OHxuVrhO8D7ceojBKaC4Dv6pFopIOmHOODuQl+D4AhMt1DM7Vcnp6sqqrfl+6ORryguH95WttedVVfLVi3JBR7jagpjJlR2WB4MTqIYMBS+TSrF52AUiCM8asqQkw4tyAK1xpqtuKA43HPKdS2xiGi7YNR5zLnN468MJ1H0YCN6iQd8NNC3Qm5rGKdJEIA0xVQFZ7AmHrhhJKAjekmlLtsi18cOETevZHVop3WzaicV72AiLrdOSGSIJB3pQEMds8CtmDC8CglqTaNkxNnyPdfTgii40UFQUyyh3VggkMf2xZQ5Bnj6eGW47kn0mw4WO6itIFq+7GUDeEKQg/1lz07MN4SrZR1m7ODEdxI01F6QrgO5ZOod0RVMOcyQCalAqhslLdWM3HETngAfiW/iPlDzDTCQY5ImoK9VRtmZSCIEcISCUPEFbyhZLGDbDLX8p7BEOW9GRNzUUcwwQcW/OtJHZ2ErhBKprGDWqRYjzhvVBV7HOIemGJtQMqK8Wa6i4gzFhqmSpKF72ohXDhtklbeZCf6blyy1fWTjYQpRtZQinJh3iqUAiQeyTT5k6agshbS/NtZBVJjF4DI3W6UKSvJa+lRx6CZYSpctS04nKjrBkckXFhFzdALA7u4Imvav4jQwx5kHW0HbcRja+sy9Q8nBo1rR3cgMt+quWrs8gj5qS7sluXXsRAQsNN6qWl4nhRMLK4Ac7yihoO8R6S/G1T+zU0qARIIYDLm36Vn4hjjOu4hfU9W5eh6hrwTQUVJN9y0XOX07oP1VNOReBJ6lPKODnri1GmVCj79ETiBh6aw/xRbe0UwTTGNxa63YxUBDkOWefoW6ZYICWUFhpfaOFauF9DufZYA5tosWZPpOHVdWr7zUAnNhfW30wtrbsyBUqaDlD7Yaa5OD9Nmgd2sSH71UKf2siySOx5AW+zMlmyFhwzRK2FBJPtUjv3cOfhXwvr2kUWjhOqVK1hVkp/JVOPxKXVrop+UjCRpMyZYofHuHvgejNLTWV+AzpoZfn0F5eG2CJ5L0JPKrBDA8OwYEAmqBHGjbT4SDYUevPysIrGZz1l4JhSyNf15KkeJUO3ymJC2bLfkGVgLqBaTqgXCIwK17kVlLH1NVUuButSZs695GVJcn1+U+sijmA5NfW7buxphHG6EhoF16fLUC8fdWtuWn+Hqex4kbxPnZRQFn9GSUigYRcYXLCvI/Q8V4HBePmygrPyQKFHzWrOr1MVFW7dxLrbTFulNVM9M2rYnSjP3wk+4sHSg22gMlupkBjoVMrGENfvUnBgqMUMKGO0SIKZyeCvptm1QK5hlC1KJ1+ZkjObovTagxbOBMb+mg4UKShqRoLc8tSMI4XOlI8jTcVsqBpqyBp3FlZbqtJl7AQTyHlPmF4bkdTqxDnqLYNnT4l0RqlLRps4rlFEQdee0yjGYI62jHR8fowQJdUOBltRwtPXhW4J0UMTbEjUWLq0+ehrWt0iy7iLrLUJE+Vd7inYLaKrAp5GqOOdoQEiqaFIBragDhiAmSBLlmTFvzE/sK6TR6WAEnum+kUGDKmp3CWfWoo1O8rPFF1wXQyJpG2b3BLPQ/YN9FeIPlYiIByUKHDWSszZkB09semZppEtL0kM7Ebp2jJbOC6rLx1UDM6t0fWNUTbY3dcRIKFtjZ1VGYOCx60kg0F/gEXbrvn3TGnQMgkHRBcLrjmpEQoTFOP6B1Nzj7tn3eImIVmuyLMnpkK+D9u155/2F2OQSSgfyzeyOIentEg9H562Dp6Vvl8DS/gEFLbq4CwzMRVCdtCe3V0LRqgE92S+HL3Hd0u9Bqmn/vUuqEAGKz0JVFi5DwQjTMItVsoWdi6goSAD6ZATL1HYNwsHWK22B+qpP9/F+5ZDUFhu6ujXmqYV9+yUeGAzNcf6mb5qncUZAuYCPrDZE0IfXf8wkjSI3TyPLC68Ng64H2KKih3kiUhM05MZwo/jJmMMHyx7PgmqZ5zK7O6vVFjQxptoFgu+Y8bzaAcJXzXLogwx1nADsGtL/3aXlY8Nvz+MQE1sPVbDYG3T22x220Xo3PULGf5Dd7nBjB7Uc53dzDXY8An8mq5bEYNBVzoTWQE/gSF2K1o8su8j3bKeb3a3lNGvAdus58gc4IvM0vOuNqPtrBBlIv1SSIJGD99LGSIJIrn5O7Kuw78rVeTQOPc27vaFvLoRihDs+uEp11hWXs1ursOpEKS8lB2nZOkJRGkKRvh/g8lH6VvcY2QiGT4FcWBpjfmNLvIv2idtOjqnxCxwp31QIPKwu8UAtxc7NFWLQ7hb7PvsVMJ4j5Xrfrsw57S190wuOvwQGKxKhWtySZtOfXSqvKlVcw2mc+D4Lad9uRZEBoi8O2b20w9hCAYWSo733k1OcQCdyP5jqDjhVHjG91VSST1TZm/V7CVP+dhRk7URrQPak5o29xOA96oIdjGwguMXb9kpTKcEYFmd1e3IBWNdJYe+MylNIXIiuAYoz5KjdDKwniHmvnEDt2urXPWq9B4VwR7lxMyb/SQRxjvqUrzHeLFbL6Wyp+sIEPV29fZ7VAQdaVPfI+tIIorT2GxNyN7zEYa3llS09xweM6M38VzcZPE2dtRkjNhvL0acaI+MHHW/xYtgGUnbjt59AhVpOh7+8vMNQNi4i62yt5vslki4tKLzdG8guOyCBmT8Aw4oI2WnNsG+EY/W7tJr8I84K6UtTz1x9114QZO6vni7P48S3cuEUJl7ui9h/FZrnz/sxBZaxMOxQ5e/bjCwamqTjn7cgS00WUQHn2Oo7sM4xaW2pFr7ZaRZ1JTaBkAaees5XBdL3jj/3qk8QOjNMIHP5VgNXNwhRxtvyASziBw8x6U8eRZAIwzX/kBTCQARXB241tm53BbzQHWgYI7Gz55Eus/FjKZC2TBeHXU22TtSjnSikEfa38gSDeiGS5tZPiKqZADBmXfGAi7aO6S48VkHCvUlENCRblrdy3AU7vYkjE87FYB2qJKyOsnba9hwsTnz8jPPvZIcodwqKR+hIVbT/mRuIMljRnWcNE5jwYaNf2m+3/hcGJDlcco20Utehc3GoCG4PPryLYXsnkR+BKIvPOgq6EgY++mo0HYIGP6jMB9B+93sb6CB77GE4X0+Cm3Dejr161S1+9kKT67omwTxUOdd0Xl0qjJaoLYyuT5Cln8HPGBSnkenFj6uGFujTCSb+EGPqWt5F7p/7Gr3ZIWj71kBMADIhEvDQCVB45D2LD4wCcxJAyEfTOVzkyLKYew1SspVYLSRR7JyM9d858NJaetR/+yCF6AaW2qqgzZpN4eILVk8IPW5fwIqL0I1ttSWJzpzPij4THryXgWYa5z6Oeegn07tjyjZ/gfAGb1Qp0kBxA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6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2000">
        <p:cut/>
      </p:transition>
    </mc:Choice>
    <mc:Fallback xmlns="">
      <p:transition advClick="0" advTm="22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pPr algn="l"/>
            <a:r>
              <a:rPr lang="hu-HU" i="1" dirty="0" smtClean="0"/>
              <a:t>1948-tól Diósgyőrben</a:t>
            </a:r>
            <a:endParaRPr lang="hu-HU" i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hu-HU" dirty="0" smtClean="0"/>
          </a:p>
          <a:p>
            <a:endParaRPr lang="hu-HU" dirty="0" smtClean="0"/>
          </a:p>
          <a:p>
            <a:r>
              <a:rPr lang="hu-HU" sz="3200" dirty="0" smtClean="0"/>
              <a:t>1948-tól </a:t>
            </a:r>
            <a:r>
              <a:rPr lang="hu-HU" sz="3200" dirty="0"/>
              <a:t>1979-ig a Diósgyőri </a:t>
            </a:r>
            <a:r>
              <a:rPr lang="hu-HU" sz="3200" dirty="0" smtClean="0"/>
              <a:t>MÁVAG </a:t>
            </a:r>
            <a:r>
              <a:rPr lang="hu-HU" sz="3200" dirty="0"/>
              <a:t>és a </a:t>
            </a:r>
            <a:r>
              <a:rPr lang="hu-HU" sz="3200" dirty="0" smtClean="0"/>
              <a:t>Diósgyőri </a:t>
            </a:r>
            <a:r>
              <a:rPr lang="hu-HU" sz="3200" dirty="0"/>
              <a:t>Vasgyári Torna Klub (DVTK) </a:t>
            </a:r>
            <a:r>
              <a:rPr lang="hu-HU" sz="3200" dirty="0" smtClean="0"/>
              <a:t>edzője</a:t>
            </a:r>
            <a:r>
              <a:rPr lang="hu-HU" sz="3200" dirty="0"/>
              <a:t>, utánpótlásedző. </a:t>
            </a:r>
            <a:endParaRPr lang="hu-HU" sz="3200" dirty="0" smtClean="0"/>
          </a:p>
          <a:p>
            <a:r>
              <a:rPr lang="hu-HU" dirty="0" smtClean="0"/>
              <a:t>1976-tól </a:t>
            </a:r>
            <a:r>
              <a:rPr lang="hu-HU" dirty="0"/>
              <a:t>1979-ig a DVTK vezető edzője. </a:t>
            </a:r>
          </a:p>
          <a:p>
            <a:pPr marL="342900" lvl="4" indent="-342900">
              <a:buFont typeface="Arial" panose="020B0604020202020204" pitchFamily="34" charset="0"/>
              <a:buChar char="•"/>
            </a:pPr>
            <a:r>
              <a:rPr lang="hu-HU" sz="3200" dirty="0"/>
              <a:t>1975-től örökös t. nemzetközi játékvezető. </a:t>
            </a:r>
          </a:p>
          <a:p>
            <a:pPr marL="342900" lvl="4" indent="-342900">
              <a:buFont typeface="Arial" panose="020B0604020202020204" pitchFamily="34" charset="0"/>
              <a:buChar char="•"/>
            </a:pPr>
            <a:endParaRPr lang="hu-HU" sz="3200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377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4" y="332656"/>
            <a:ext cx="5018986" cy="3306696"/>
          </a:xfrm>
        </p:spPr>
      </p:pic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24744"/>
            <a:ext cx="4071790" cy="5382678"/>
          </a:xfrm>
        </p:spPr>
      </p:pic>
    </p:spTree>
    <p:extLst>
      <p:ext uri="{BB962C8B-B14F-4D97-AF65-F5344CB8AC3E}">
        <p14:creationId xmlns:p14="http://schemas.microsoft.com/office/powerpoint/2010/main" val="370173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320480" cy="1642194"/>
          </a:xfrm>
        </p:spPr>
        <p:txBody>
          <a:bodyPr>
            <a:normAutofit/>
          </a:bodyPr>
          <a:lstStyle/>
          <a:p>
            <a:r>
              <a:rPr lang="hu-HU" i="1" dirty="0" smtClean="0"/>
              <a:t>Kamarás Istvá</a:t>
            </a:r>
            <a:r>
              <a:rPr lang="hu-HU" dirty="0" smtClean="0"/>
              <a:t>nné </a:t>
            </a:r>
            <a:r>
              <a:rPr lang="hu-HU" i="1" dirty="0" smtClean="0"/>
              <a:t>tanárnő</a:t>
            </a:r>
            <a:endParaRPr lang="hu-HU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4109506" cy="5880735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988840"/>
            <a:ext cx="3187951" cy="4464496"/>
          </a:xfrm>
        </p:spPr>
      </p:pic>
    </p:spTree>
    <p:extLst>
      <p:ext uri="{BB962C8B-B14F-4D97-AF65-F5344CB8AC3E}">
        <p14:creationId xmlns:p14="http://schemas.microsoft.com/office/powerpoint/2010/main" val="107705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hu-HU" sz="3600" i="1" dirty="0" smtClean="0"/>
              <a:t>Hajókiránduláson a családjával </a:t>
            </a:r>
            <a:br>
              <a:rPr lang="hu-HU" sz="3600" i="1" dirty="0" smtClean="0"/>
            </a:br>
            <a:r>
              <a:rPr lang="hu-HU" sz="3600" i="1" dirty="0" smtClean="0"/>
              <a:t>és </a:t>
            </a:r>
            <a:r>
              <a:rPr lang="hu-HU" sz="3600" i="1" dirty="0"/>
              <a:t>Palumby </a:t>
            </a:r>
            <a:r>
              <a:rPr lang="hu-HU" sz="3600" i="1" dirty="0" smtClean="0"/>
              <a:t>Gyula tanár úrral 1962-ben</a:t>
            </a:r>
            <a:endParaRPr lang="hu-HU" sz="3600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79" y="1484784"/>
            <a:ext cx="7198514" cy="4824536"/>
          </a:xfrm>
        </p:spPr>
      </p:pic>
    </p:spTree>
    <p:extLst>
      <p:ext uri="{BB962C8B-B14F-4D97-AF65-F5344CB8AC3E}">
        <p14:creationId xmlns:p14="http://schemas.microsoft.com/office/powerpoint/2010/main" val="7021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hu-HU" sz="2800" i="1" dirty="0" smtClean="0"/>
              <a:t>A Kamarás fiúk családjukkal.</a:t>
            </a:r>
            <a:br>
              <a:rPr lang="hu-HU" sz="2800" i="1" dirty="0" smtClean="0"/>
            </a:br>
            <a:r>
              <a:rPr lang="hu-HU" sz="2800" i="1" dirty="0" smtClean="0"/>
              <a:t>Kamarás </a:t>
            </a:r>
            <a:r>
              <a:rPr lang="hu-HU" sz="2800" i="1" dirty="0"/>
              <a:t>István,  Kamarás Bálint, Kamarásné Tatár Eszter, Kamarás Nóra és Kamarás György 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060848"/>
            <a:ext cx="5760720" cy="4318462"/>
          </a:xfrm>
        </p:spPr>
      </p:pic>
    </p:spTree>
    <p:extLst>
      <p:ext uri="{BB962C8B-B14F-4D97-AF65-F5344CB8AC3E}">
        <p14:creationId xmlns:p14="http://schemas.microsoft.com/office/powerpoint/2010/main" val="116177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i="1" dirty="0"/>
              <a:t>1952. szeptember </a:t>
            </a:r>
            <a:r>
              <a:rPr lang="hu-HU" sz="3200" i="1" dirty="0" smtClean="0"/>
              <a:t>5-étől </a:t>
            </a:r>
            <a:r>
              <a:rPr lang="hu-HU" sz="3200" i="1" dirty="0"/>
              <a:t>a </a:t>
            </a:r>
            <a:r>
              <a:rPr lang="hu-HU" sz="3200" i="1" dirty="0" smtClean="0"/>
              <a:t>miskolci</a:t>
            </a:r>
            <a:br>
              <a:rPr lang="hu-HU" sz="3200" i="1" dirty="0" smtClean="0"/>
            </a:br>
            <a:r>
              <a:rPr lang="hu-HU" sz="3200" i="1" dirty="0" smtClean="0"/>
              <a:t> </a:t>
            </a:r>
            <a:r>
              <a:rPr lang="hu-HU" sz="3200" i="1" dirty="0"/>
              <a:t>Kilián György Gimnázium testnevelő tanára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8347050" cy="5112568"/>
          </a:xfrm>
        </p:spPr>
      </p:pic>
    </p:spTree>
    <p:extLst>
      <p:ext uri="{BB962C8B-B14F-4D97-AF65-F5344CB8AC3E}">
        <p14:creationId xmlns:p14="http://schemas.microsoft.com/office/powerpoint/2010/main" val="35361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cut/>
      </p:transition>
    </mc:Choice>
    <mc:Fallback xmlns=""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610744" cy="3443982"/>
          </a:xfrm>
        </p:spPr>
        <p:txBody>
          <a:bodyPr>
            <a:normAutofit/>
          </a:bodyPr>
          <a:lstStyle/>
          <a:p>
            <a:r>
              <a:rPr lang="hu-HU" sz="4400" b="0" i="1" dirty="0" smtClean="0"/>
              <a:t>A Kilián Gimnázium testületében</a:t>
            </a:r>
            <a:endParaRPr lang="hu-HU" sz="4400" b="0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0648"/>
            <a:ext cx="3757032" cy="598178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5661248"/>
            <a:ext cx="8424936" cy="1181120"/>
          </a:xfrm>
        </p:spPr>
        <p:txBody>
          <a:bodyPr>
            <a:normAutofit fontScale="92500" lnSpcReduction="10000"/>
          </a:bodyPr>
          <a:lstStyle/>
          <a:p>
            <a:r>
              <a:rPr lang="hu-HU" sz="3600" dirty="0" smtClean="0"/>
              <a:t>Balatoni kiránduláson</a:t>
            </a:r>
          </a:p>
          <a:p>
            <a:r>
              <a:rPr lang="hu-HU" sz="3600" dirty="0" smtClean="0"/>
              <a:t>dr. Peja Győző igazgató úrral 1957-ben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46112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i="1" dirty="0" smtClean="0"/>
              <a:t>A tantestület 1954-ben</a:t>
            </a:r>
            <a:endParaRPr lang="hu-HU" i="1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8"/>
            <a:ext cx="7972045" cy="5155753"/>
          </a:xfrm>
        </p:spPr>
      </p:pic>
    </p:spTree>
    <p:extLst>
      <p:ext uri="{BB962C8B-B14F-4D97-AF65-F5344CB8AC3E}">
        <p14:creationId xmlns:p14="http://schemas.microsoft.com/office/powerpoint/2010/main" val="281258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922114"/>
          </a:xfrm>
        </p:spPr>
        <p:txBody>
          <a:bodyPr>
            <a:noAutofit/>
          </a:bodyPr>
          <a:lstStyle/>
          <a:p>
            <a:r>
              <a:rPr lang="hu-HU" sz="3600" i="1" dirty="0"/>
              <a:t>Kamarás István levele Sir Lászlóné tanárnőhöz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52736"/>
            <a:ext cx="7810652" cy="5652514"/>
          </a:xfrm>
        </p:spPr>
      </p:pic>
    </p:spTree>
    <p:extLst>
      <p:ext uri="{BB962C8B-B14F-4D97-AF65-F5344CB8AC3E}">
        <p14:creationId xmlns:p14="http://schemas.microsoft.com/office/powerpoint/2010/main" val="407925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i="1" dirty="0"/>
              <a:t>Tanártársaival egy iskolai </a:t>
            </a:r>
            <a:r>
              <a:rPr lang="hu-HU" i="1" dirty="0" smtClean="0"/>
              <a:t>kiállításon </a:t>
            </a:r>
            <a:br>
              <a:rPr lang="hu-HU" i="1" dirty="0" smtClean="0"/>
            </a:br>
            <a:endParaRPr lang="hu-HU" sz="2200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8" b="5536"/>
          <a:stretch/>
        </p:blipFill>
        <p:spPr>
          <a:xfrm>
            <a:off x="755576" y="1556792"/>
            <a:ext cx="7888067" cy="4995235"/>
          </a:xfrm>
        </p:spPr>
      </p:pic>
      <p:sp>
        <p:nvSpPr>
          <p:cNvPr id="3" name="Téglalap 2"/>
          <p:cNvSpPr/>
          <p:nvPr/>
        </p:nvSpPr>
        <p:spPr>
          <a:xfrm>
            <a:off x="1115615" y="4688552"/>
            <a:ext cx="1686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 smtClean="0"/>
              <a:t>Dr</a:t>
            </a:r>
            <a:r>
              <a:rPr lang="hu-HU" i="1" dirty="0"/>
              <a:t>. Benkő László</a:t>
            </a:r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5303519" y="4149080"/>
            <a:ext cx="1621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chemeClr val="bg1">
                    <a:lumMod val="95000"/>
                  </a:schemeClr>
                </a:solidFill>
              </a:rPr>
              <a:t>Kamarás István</a:t>
            </a:r>
            <a:endParaRPr lang="hu-H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3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63272" cy="707678"/>
          </a:xfrm>
        </p:spPr>
        <p:txBody>
          <a:bodyPr>
            <a:normAutofit/>
          </a:bodyPr>
          <a:lstStyle/>
          <a:p>
            <a:pPr algn="ctr"/>
            <a:r>
              <a:rPr lang="hu-HU" sz="4000" b="0" i="1" dirty="0"/>
              <a:t>Bükki </a:t>
            </a:r>
            <a:r>
              <a:rPr lang="hu-HU" sz="4000" b="0" i="1" dirty="0" smtClean="0"/>
              <a:t>kirándulás</a:t>
            </a:r>
            <a:endParaRPr lang="hu-HU" sz="1800" b="0" dirty="0">
              <a:solidFill>
                <a:schemeClr val="bg1"/>
              </a:solidFill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11560" y="5589240"/>
            <a:ext cx="8291264" cy="936104"/>
          </a:xfrm>
        </p:spPr>
        <p:txBody>
          <a:bodyPr>
            <a:noAutofit/>
          </a:bodyPr>
          <a:lstStyle/>
          <a:p>
            <a:pPr marL="342900" indent="-342900">
              <a:buAutoNum type="arabicPlain"/>
            </a:pPr>
            <a:r>
              <a:rPr lang="hu-HU" sz="2800" i="1" dirty="0" smtClean="0"/>
              <a:t>Kamarás István, 2   Palumby Gyula, 3   Kamarás Istvánné, 3    Dr. </a:t>
            </a:r>
            <a:r>
              <a:rPr lang="hu-HU" sz="2800" i="1" dirty="0" err="1" smtClean="0"/>
              <a:t>Kiséry</a:t>
            </a:r>
            <a:r>
              <a:rPr lang="hu-HU" sz="2800" i="1" dirty="0" smtClean="0"/>
              <a:t> László, 5   Demeter Gyula</a:t>
            </a:r>
            <a:endParaRPr lang="hu-HU" sz="2800" i="1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89"/>
          <a:stretch/>
        </p:blipFill>
        <p:spPr>
          <a:xfrm>
            <a:off x="395536" y="980728"/>
            <a:ext cx="7953254" cy="4337177"/>
          </a:xfrm>
        </p:spPr>
      </p:pic>
      <p:sp>
        <p:nvSpPr>
          <p:cNvPr id="9" name="Téglalap 8"/>
          <p:cNvSpPr/>
          <p:nvPr/>
        </p:nvSpPr>
        <p:spPr>
          <a:xfrm>
            <a:off x="2096615" y="2273449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1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2843808" y="2087146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2</a:t>
            </a:r>
            <a:endParaRPr lang="hu-HU" sz="2000" b="1" dirty="0"/>
          </a:p>
        </p:txBody>
      </p:sp>
      <p:sp>
        <p:nvSpPr>
          <p:cNvPr id="11" name="Téglalap 10"/>
          <p:cNvSpPr/>
          <p:nvPr/>
        </p:nvSpPr>
        <p:spPr>
          <a:xfrm>
            <a:off x="4933176" y="1873339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3</a:t>
            </a:r>
            <a:endParaRPr lang="hu-HU" sz="2000" b="1" dirty="0"/>
          </a:p>
        </p:txBody>
      </p:sp>
      <p:sp>
        <p:nvSpPr>
          <p:cNvPr id="12" name="Téglalap 11"/>
          <p:cNvSpPr/>
          <p:nvPr/>
        </p:nvSpPr>
        <p:spPr>
          <a:xfrm>
            <a:off x="6012160" y="1340768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4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6804248" y="3933056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/>
              <a:t>5</a:t>
            </a:r>
            <a:endParaRPr lang="hu-HU" sz="2000" b="1" dirty="0"/>
          </a:p>
        </p:txBody>
      </p:sp>
    </p:spTree>
    <p:extLst>
      <p:ext uri="{BB962C8B-B14F-4D97-AF65-F5344CB8AC3E}">
        <p14:creationId xmlns:p14="http://schemas.microsoft.com/office/powerpoint/2010/main" val="39010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6" t="5500" r="-297" b="25108"/>
          <a:stretch/>
        </p:blipFill>
        <p:spPr>
          <a:xfrm>
            <a:off x="971600" y="188640"/>
            <a:ext cx="7632848" cy="4532106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48608" y="-20528"/>
            <a:ext cx="6768752" cy="670396"/>
          </a:xfrm>
        </p:spPr>
        <p:txBody>
          <a:bodyPr>
            <a:noAutofit/>
          </a:bodyPr>
          <a:lstStyle/>
          <a:p>
            <a:r>
              <a:rPr lang="hu-HU" sz="2800" b="0" i="1" dirty="0" smtClean="0"/>
              <a:t>A Kilián Gimnázium tantestülete 1969-ben</a:t>
            </a:r>
            <a:endParaRPr lang="hu-HU" sz="2800" b="0" i="1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4725144"/>
            <a:ext cx="8507288" cy="198884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hu-HU" sz="1700" i="1" dirty="0"/>
              <a:t>1. Peller György, 2. Pál Istvánné, 3. Németh Lívia, 4. Tatár Albertné, 5. Demeter Gyula, 6. Bogdán Anna, 7. Dr. Peja Győző, 8. Palumby Gyula, 9. </a:t>
            </a:r>
            <a:r>
              <a:rPr lang="hu-HU" sz="1700" i="1" dirty="0" err="1"/>
              <a:t>Radits</a:t>
            </a:r>
            <a:r>
              <a:rPr lang="hu-HU" sz="1700" i="1" dirty="0"/>
              <a:t> Erzsébet, 10. Sólyom Dezsőné, 11. Sir Lászlóné, 12. Makárné Kiss Réka, 13. Szabó Gyuláné, 14. Módis Árpádné, 15. Bernárd Gézáné, 16. Dr. </a:t>
            </a:r>
            <a:r>
              <a:rPr lang="hu-HU" sz="1700" i="1" dirty="0" err="1"/>
              <a:t>Kiséry</a:t>
            </a:r>
            <a:r>
              <a:rPr lang="hu-HU" sz="1700" i="1" dirty="0"/>
              <a:t> László, 17. Sváb Bertalan, 18. Bagoly Lajos, 19. Fábián József, 20. Dr. Kovács Dezső, 21. Kun Lajos, 22. Kamarás Istvánné, 23. Molnár Róza, 24. </a:t>
            </a:r>
            <a:r>
              <a:rPr lang="hu-HU" sz="1700" i="1" dirty="0" err="1"/>
              <a:t>Breznay</a:t>
            </a:r>
            <a:r>
              <a:rPr lang="hu-HU" sz="1700" i="1" dirty="0"/>
              <a:t> Gyuláné, 25. Túrmezei Pál, 26. Módis Árpád, 27. </a:t>
            </a:r>
            <a:r>
              <a:rPr lang="hu-HU" sz="1700" i="1" dirty="0" err="1"/>
              <a:t>Sindel</a:t>
            </a:r>
            <a:r>
              <a:rPr lang="hu-HU" sz="1700" i="1" dirty="0"/>
              <a:t> Imréné, 28. </a:t>
            </a:r>
            <a:r>
              <a:rPr lang="hu-HU" sz="1700" i="1" dirty="0" err="1"/>
              <a:t>Gárdus</a:t>
            </a:r>
            <a:r>
              <a:rPr lang="hu-HU" sz="1700" i="1" dirty="0"/>
              <a:t> János, 29. </a:t>
            </a:r>
            <a:r>
              <a:rPr lang="hu-HU" sz="1700" i="1" dirty="0" err="1"/>
              <a:t>Sindel</a:t>
            </a:r>
            <a:r>
              <a:rPr lang="hu-HU" sz="1700" i="1" dirty="0"/>
              <a:t> Imre, 30. Oláh Katalin, 31. </a:t>
            </a:r>
            <a:r>
              <a:rPr lang="hu-HU" sz="1700" b="1" i="1" dirty="0"/>
              <a:t>? </a:t>
            </a:r>
            <a:r>
              <a:rPr lang="hu-HU" sz="1700" b="1" i="1" dirty="0">
                <a:solidFill>
                  <a:srgbClr val="FF0000"/>
                </a:solidFill>
              </a:rPr>
              <a:t>32. Kamarás István, </a:t>
            </a:r>
            <a:r>
              <a:rPr lang="hu-HU" sz="1700" i="1" dirty="0"/>
              <a:t>33. Barna Géza, 34. Dr. Földesi Istvánné</a:t>
            </a:r>
            <a:endParaRPr lang="hu-HU" sz="1700" dirty="0"/>
          </a:p>
        </p:txBody>
      </p:sp>
    </p:spTree>
    <p:extLst>
      <p:ext uri="{BB962C8B-B14F-4D97-AF65-F5344CB8AC3E}">
        <p14:creationId xmlns:p14="http://schemas.microsoft.com/office/powerpoint/2010/main" val="93988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075240" cy="1162050"/>
          </a:xfrm>
        </p:spPr>
        <p:txBody>
          <a:bodyPr>
            <a:noAutofit/>
          </a:bodyPr>
          <a:lstStyle/>
          <a:p>
            <a:pPr algn="ctr"/>
            <a:r>
              <a:rPr lang="hu-HU" sz="3600" b="0" i="1" dirty="0"/>
              <a:t>Hegyaljai kiránduláson a tantestülettel </a:t>
            </a:r>
            <a:r>
              <a:rPr lang="hu-HU" sz="3600" b="0" i="1" dirty="0" smtClean="0"/>
              <a:t>1958-ban</a:t>
            </a:r>
            <a:r>
              <a:rPr lang="hu-HU" b="0" i="1" dirty="0">
                <a:solidFill>
                  <a:schemeClr val="bg1">
                    <a:lumMod val="95000"/>
                  </a:schemeClr>
                </a:solidFill>
              </a:rPr>
              <a:t> 2</a:t>
            </a:r>
            <a:endParaRPr lang="hu-HU" b="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42" y="987529"/>
            <a:ext cx="7378092" cy="481126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41336" y="5877272"/>
            <a:ext cx="8507288" cy="792088"/>
          </a:xfrm>
        </p:spPr>
        <p:txBody>
          <a:bodyPr>
            <a:normAutofit/>
          </a:bodyPr>
          <a:lstStyle/>
          <a:p>
            <a:r>
              <a:rPr lang="hu-HU" sz="2000" b="1" i="1" dirty="0" smtClean="0"/>
              <a:t>1   Dr. Peja Győző, 2  Demeter Gyula, </a:t>
            </a:r>
            <a:r>
              <a:rPr lang="hu-HU" sz="2000" b="1" i="1" dirty="0" smtClean="0">
                <a:solidFill>
                  <a:srgbClr val="C00000"/>
                </a:solidFill>
              </a:rPr>
              <a:t>3</a:t>
            </a:r>
            <a:r>
              <a:rPr lang="hu-HU" sz="2000" b="1" i="1" dirty="0" smtClean="0"/>
              <a:t>  Kamarás István, </a:t>
            </a:r>
            <a:r>
              <a:rPr lang="hu-HU" sz="2000" b="1" i="1" smtClean="0"/>
              <a:t>4  Dr</a:t>
            </a:r>
            <a:r>
              <a:rPr lang="hu-HU" sz="2000" b="1" i="1" dirty="0" smtClean="0"/>
              <a:t>. </a:t>
            </a:r>
            <a:r>
              <a:rPr lang="hu-HU" sz="2000" b="1" i="1" dirty="0" err="1" smtClean="0"/>
              <a:t>Kiséry</a:t>
            </a:r>
            <a:r>
              <a:rPr lang="hu-HU" sz="2000" b="1" i="1" dirty="0" smtClean="0"/>
              <a:t> László,</a:t>
            </a:r>
          </a:p>
          <a:p>
            <a:r>
              <a:rPr lang="hu-HU" sz="2000" b="1" i="1" dirty="0" smtClean="0"/>
              <a:t> 5   </a:t>
            </a:r>
            <a:r>
              <a:rPr lang="hu-HU" sz="2000" b="1" i="1" dirty="0" err="1" smtClean="0"/>
              <a:t>Weszprémy</a:t>
            </a:r>
            <a:r>
              <a:rPr lang="hu-HU" sz="2000" b="1" i="1" dirty="0" smtClean="0"/>
              <a:t> Jenő</a:t>
            </a:r>
            <a:endParaRPr lang="hu-HU" sz="2000" b="1" i="1" dirty="0"/>
          </a:p>
        </p:txBody>
      </p:sp>
      <p:sp>
        <p:nvSpPr>
          <p:cNvPr id="6" name="Téglalap 5"/>
          <p:cNvSpPr/>
          <p:nvPr/>
        </p:nvSpPr>
        <p:spPr>
          <a:xfrm>
            <a:off x="5720812" y="3610094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/>
              <a:t>1 </a:t>
            </a:r>
            <a:endParaRPr lang="hu-HU" dirty="0"/>
          </a:p>
        </p:txBody>
      </p:sp>
      <p:sp>
        <p:nvSpPr>
          <p:cNvPr id="8" name="Téglalap 7"/>
          <p:cNvSpPr/>
          <p:nvPr/>
        </p:nvSpPr>
        <p:spPr>
          <a:xfrm>
            <a:off x="4732956" y="3356203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i="1" dirty="0">
                <a:solidFill>
                  <a:schemeClr val="bg1">
                    <a:lumMod val="95000"/>
                  </a:schemeClr>
                </a:solidFill>
              </a:rPr>
              <a:t>2</a:t>
            </a:r>
            <a:endParaRPr lang="hu-HU" sz="2000" dirty="0"/>
          </a:p>
        </p:txBody>
      </p:sp>
      <p:sp>
        <p:nvSpPr>
          <p:cNvPr id="9" name="Téglalap 8"/>
          <p:cNvSpPr/>
          <p:nvPr/>
        </p:nvSpPr>
        <p:spPr>
          <a:xfrm>
            <a:off x="3115856" y="1368034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>
                <a:solidFill>
                  <a:srgbClr val="C00000"/>
                </a:solidFill>
              </a:rPr>
              <a:t>3</a:t>
            </a:r>
            <a:r>
              <a:rPr lang="hu-HU" b="1" i="1" dirty="0"/>
              <a:t> </a:t>
            </a:r>
            <a:endParaRPr lang="hu-HU" dirty="0"/>
          </a:p>
        </p:txBody>
      </p:sp>
      <p:sp>
        <p:nvSpPr>
          <p:cNvPr id="10" name="Téglalap 9"/>
          <p:cNvSpPr/>
          <p:nvPr/>
        </p:nvSpPr>
        <p:spPr>
          <a:xfrm>
            <a:off x="3646156" y="1922032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/>
              <a:t>4 </a:t>
            </a:r>
            <a:endParaRPr lang="hu-HU" dirty="0"/>
          </a:p>
        </p:txBody>
      </p:sp>
      <p:sp>
        <p:nvSpPr>
          <p:cNvPr id="11" name="Téglalap 10"/>
          <p:cNvSpPr/>
          <p:nvPr/>
        </p:nvSpPr>
        <p:spPr>
          <a:xfrm>
            <a:off x="8028384" y="1396734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/>
              <a:t>5 </a:t>
            </a:r>
            <a:endParaRPr lang="hu-HU" dirty="0"/>
          </a:p>
        </p:txBody>
      </p:sp>
      <p:sp>
        <p:nvSpPr>
          <p:cNvPr id="13" name="Téglalap 12"/>
          <p:cNvSpPr/>
          <p:nvPr/>
        </p:nvSpPr>
        <p:spPr>
          <a:xfrm>
            <a:off x="4400296" y="3023830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/>
              <a:t>1 </a:t>
            </a:r>
            <a:endParaRPr lang="hu-HU" dirty="0"/>
          </a:p>
        </p:txBody>
      </p:sp>
      <p:sp>
        <p:nvSpPr>
          <p:cNvPr id="14" name="Téglalap 13"/>
          <p:cNvSpPr/>
          <p:nvPr/>
        </p:nvSpPr>
        <p:spPr>
          <a:xfrm>
            <a:off x="4000740" y="4088606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1" dirty="0"/>
              <a:t>1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0234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cut/>
      </p:transition>
    </mc:Choice>
    <mc:Fallback xmlns="">
      <p:transition advClick="0" advTm="20000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i="1" dirty="0" smtClean="0"/>
              <a:t>Kamarás tanár úr osztálya 1954-ben</a:t>
            </a:r>
            <a:endParaRPr lang="hu-HU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62568"/>
            <a:ext cx="7685634" cy="5046752"/>
          </a:xfrm>
        </p:spPr>
      </p:pic>
    </p:spTree>
    <p:extLst>
      <p:ext uri="{BB962C8B-B14F-4D97-AF65-F5344CB8AC3E}">
        <p14:creationId xmlns:p14="http://schemas.microsoft.com/office/powerpoint/2010/main" val="320159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i="1" dirty="0"/>
              <a:t>Kamarás tanár úr </a:t>
            </a:r>
            <a:r>
              <a:rPr lang="hu-HU" i="1" dirty="0" smtClean="0"/>
              <a:t>érettségiző osztálya 1958-ban</a:t>
            </a:r>
            <a:endParaRPr lang="hu-HU" i="1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5" y="1412776"/>
            <a:ext cx="7269359" cy="4752528"/>
          </a:xfrm>
        </p:spPr>
      </p:pic>
    </p:spTree>
    <p:extLst>
      <p:ext uri="{BB962C8B-B14F-4D97-AF65-F5344CB8AC3E}">
        <p14:creationId xmlns:p14="http://schemas.microsoft.com/office/powerpoint/2010/main" val="186274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4000" i="1" dirty="0"/>
              <a:t>A </a:t>
            </a:r>
            <a:r>
              <a:rPr lang="hu-HU" sz="4000" i="1" dirty="0" smtClean="0"/>
              <a:t>Kamarás </a:t>
            </a:r>
            <a:r>
              <a:rPr lang="hu-HU" sz="4000" i="1" dirty="0"/>
              <a:t>házaspár </a:t>
            </a:r>
            <a:r>
              <a:rPr lang="hu-HU" sz="4000" i="1" dirty="0" err="1"/>
              <a:t>Radits</a:t>
            </a:r>
            <a:r>
              <a:rPr lang="hu-HU" sz="4000" i="1" dirty="0"/>
              <a:t> Erzsébet tanárnő osztályával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42" y="1412776"/>
            <a:ext cx="7921905" cy="4990896"/>
          </a:xfrm>
        </p:spPr>
      </p:pic>
    </p:spTree>
    <p:extLst>
      <p:ext uri="{BB962C8B-B14F-4D97-AF65-F5344CB8AC3E}">
        <p14:creationId xmlns:p14="http://schemas.microsoft.com/office/powerpoint/2010/main" val="165737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i="1" dirty="0" smtClean="0"/>
              <a:t>Május elsejei felvonulás az 1960-as években</a:t>
            </a:r>
            <a:endParaRPr lang="hu-HU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835829" cy="5027832"/>
          </a:xfrm>
        </p:spPr>
      </p:pic>
    </p:spTree>
    <p:extLst>
      <p:ext uri="{BB962C8B-B14F-4D97-AF65-F5344CB8AC3E}">
        <p14:creationId xmlns:p14="http://schemas.microsoft.com/office/powerpoint/2010/main" val="210058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11960" y="260648"/>
            <a:ext cx="4402832" cy="2160240"/>
          </a:xfrm>
        </p:spPr>
        <p:txBody>
          <a:bodyPr>
            <a:normAutofit/>
          </a:bodyPr>
          <a:lstStyle/>
          <a:p>
            <a:r>
              <a:rPr lang="hu-HU" sz="3600" i="1" dirty="0" smtClean="0"/>
              <a:t>Kiss András tanár úr magyarázata a képhez</a:t>
            </a:r>
            <a:endParaRPr lang="hu-HU" sz="3600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33" y="2420888"/>
            <a:ext cx="7813239" cy="36004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1"/>
            <a:ext cx="2880320" cy="1875846"/>
          </a:xfrm>
        </p:spPr>
      </p:pic>
    </p:spTree>
    <p:extLst>
      <p:ext uri="{BB962C8B-B14F-4D97-AF65-F5344CB8AC3E}">
        <p14:creationId xmlns:p14="http://schemas.microsoft.com/office/powerpoint/2010/main" val="301147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2000">
        <p:cut/>
      </p:transition>
    </mc:Choice>
    <mc:Fallback xmlns="">
      <p:transition advClick="0" advTm="12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i="1" dirty="0" smtClean="0"/>
              <a:t>Karácsonyi vacsorán 1984 decemberében</a:t>
            </a:r>
            <a:endParaRPr lang="hu-HU" sz="3600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54670"/>
            <a:ext cx="7128792" cy="4866175"/>
          </a:xfrm>
        </p:spPr>
      </p:pic>
    </p:spTree>
    <p:extLst>
      <p:ext uri="{BB962C8B-B14F-4D97-AF65-F5344CB8AC3E}">
        <p14:creationId xmlns:p14="http://schemas.microsoft.com/office/powerpoint/2010/main" val="371889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i="1" dirty="0"/>
              <a:t>Karácsonyi </a:t>
            </a:r>
            <a:r>
              <a:rPr lang="hu-HU" sz="3600" i="1" dirty="0" smtClean="0"/>
              <a:t>vacsora </a:t>
            </a:r>
            <a:r>
              <a:rPr lang="hu-HU" sz="3600" i="1" dirty="0"/>
              <a:t>1984 </a:t>
            </a:r>
            <a:r>
              <a:rPr lang="hu-HU" sz="3600" i="1" dirty="0" smtClean="0"/>
              <a:t>decemberében</a:t>
            </a:r>
            <a:br>
              <a:rPr lang="hu-HU" sz="3600" i="1" dirty="0" smtClean="0"/>
            </a:br>
            <a:r>
              <a:rPr lang="hu-HU" sz="3600" i="1" dirty="0" smtClean="0"/>
              <a:t>(Kamarás István, Kiss András, Molnár </a:t>
            </a:r>
            <a:r>
              <a:rPr lang="hu-HU" sz="3600" i="1" dirty="0"/>
              <a:t>Róza</a:t>
            </a:r>
            <a:r>
              <a:rPr lang="hu-HU" sz="3600" i="1" dirty="0" smtClean="0"/>
              <a:t>)</a:t>
            </a:r>
            <a:endParaRPr lang="hu-HU" sz="3600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2775"/>
            <a:ext cx="7488832" cy="5065061"/>
          </a:xfrm>
        </p:spPr>
      </p:pic>
    </p:spTree>
    <p:extLst>
      <p:ext uri="{BB962C8B-B14F-4D97-AF65-F5344CB8AC3E}">
        <p14:creationId xmlns:p14="http://schemas.microsoft.com/office/powerpoint/2010/main" val="377476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400" i="1" dirty="0"/>
              <a:t>1971-es őszi mezőgazdasági munka pillanatképe</a:t>
            </a:r>
            <a:r>
              <a:rPr lang="hu-HU" sz="2400" i="1" dirty="0" smtClean="0"/>
              <a:t>.</a:t>
            </a:r>
            <a:br>
              <a:rPr lang="hu-HU" sz="2400" i="1" dirty="0" smtClean="0"/>
            </a:br>
            <a:r>
              <a:rPr lang="hu-HU" sz="2400" i="1" dirty="0" smtClean="0"/>
              <a:t>Kamarás </a:t>
            </a:r>
            <a:r>
              <a:rPr lang="hu-HU" sz="2400" i="1" dirty="0"/>
              <a:t>István</a:t>
            </a:r>
            <a:r>
              <a:rPr lang="hu-HU" sz="2400" i="1" dirty="0" smtClean="0"/>
              <a:t>, </a:t>
            </a:r>
            <a:r>
              <a:rPr lang="hu-HU" sz="2400" i="1" dirty="0" err="1" smtClean="0"/>
              <a:t>Kulyassa</a:t>
            </a:r>
            <a:r>
              <a:rPr lang="hu-HU" sz="2400" i="1" dirty="0" smtClean="0"/>
              <a:t> </a:t>
            </a:r>
            <a:r>
              <a:rPr lang="hu-HU" sz="2400" i="1" dirty="0"/>
              <a:t>Endre, Molnár Edit, Cseh Ferenc</a:t>
            </a:r>
            <a:br>
              <a:rPr lang="hu-HU" sz="2400" i="1" dirty="0"/>
            </a:br>
            <a:endParaRPr lang="hu-HU" sz="2400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352695" cy="5527782"/>
          </a:xfrm>
        </p:spPr>
      </p:pic>
    </p:spTree>
    <p:extLst>
      <p:ext uri="{BB962C8B-B14F-4D97-AF65-F5344CB8AC3E}">
        <p14:creationId xmlns:p14="http://schemas.microsoft.com/office/powerpoint/2010/main" val="4306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6635080" cy="563662"/>
          </a:xfrm>
        </p:spPr>
        <p:txBody>
          <a:bodyPr>
            <a:noAutofit/>
          </a:bodyPr>
          <a:lstStyle/>
          <a:p>
            <a:r>
              <a:rPr lang="hu-HU" sz="4400" b="0" i="1" dirty="0" smtClean="0"/>
              <a:t>Megmozgatta a diákokat … </a:t>
            </a:r>
            <a:endParaRPr lang="hu-HU" sz="4400" b="0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25" y="1052736"/>
            <a:ext cx="7062371" cy="470000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5645933"/>
            <a:ext cx="8003232" cy="1184995"/>
          </a:xfrm>
        </p:spPr>
        <p:txBody>
          <a:bodyPr>
            <a:normAutofit/>
          </a:bodyPr>
          <a:lstStyle/>
          <a:p>
            <a:r>
              <a:rPr lang="hu-HU" sz="4400" dirty="0"/>
              <a:t>Reggeli torna a balatoni táborban</a:t>
            </a:r>
          </a:p>
        </p:txBody>
      </p:sp>
    </p:spTree>
    <p:extLst>
      <p:ext uri="{BB962C8B-B14F-4D97-AF65-F5344CB8AC3E}">
        <p14:creationId xmlns:p14="http://schemas.microsoft.com/office/powerpoint/2010/main" val="37736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355160" cy="63567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 </a:t>
            </a:r>
            <a:r>
              <a:rPr lang="hu-HU" sz="4400" b="0" i="1" dirty="0" smtClean="0"/>
              <a:t>… és a tanárokat</a:t>
            </a:r>
            <a:endParaRPr lang="hu-HU" sz="4400" b="0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822105" cy="547260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211960" y="5517232"/>
            <a:ext cx="4680520" cy="1008112"/>
          </a:xfrm>
        </p:spPr>
        <p:txBody>
          <a:bodyPr>
            <a:normAutofit/>
          </a:bodyPr>
          <a:lstStyle/>
          <a:p>
            <a:r>
              <a:rPr lang="hu-HU" sz="4400" dirty="0"/>
              <a:t>Balatoni vízipóló</a:t>
            </a:r>
          </a:p>
        </p:txBody>
      </p:sp>
    </p:spTree>
    <p:extLst>
      <p:ext uri="{BB962C8B-B14F-4D97-AF65-F5344CB8AC3E}">
        <p14:creationId xmlns:p14="http://schemas.microsoft.com/office/powerpoint/2010/main" val="258738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6000">
        <p:cut/>
      </p:transition>
    </mc:Choice>
    <mc:Fallback xmlns="">
      <p:transition advClick="0"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944216"/>
          </a:xfrm>
        </p:spPr>
        <p:txBody>
          <a:bodyPr>
            <a:normAutofit fontScale="90000"/>
          </a:bodyPr>
          <a:lstStyle/>
          <a:p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3100" i="1" dirty="0" smtClean="0"/>
              <a:t>Tanár-diák </a:t>
            </a:r>
            <a:r>
              <a:rPr lang="hu-HU" sz="3100" i="1" dirty="0"/>
              <a:t>kosárlabda-mérkőzés</a:t>
            </a:r>
            <a:r>
              <a:rPr lang="hu-HU" sz="3100" dirty="0"/>
              <a:t>. </a:t>
            </a: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3100" dirty="0" smtClean="0"/>
              <a:t>A </a:t>
            </a:r>
            <a:r>
              <a:rPr lang="hu-HU" sz="3100" dirty="0"/>
              <a:t>képen Kami bácsi érkezik időkérés után a teendők megbeszélésére. A képen a tanári </a:t>
            </a:r>
            <a:r>
              <a:rPr lang="hu-HU" sz="3100" dirty="0" smtClean="0"/>
              <a:t>csapatból látható Molnár </a:t>
            </a:r>
            <a:r>
              <a:rPr lang="hu-HU" sz="3100" dirty="0"/>
              <a:t>Miklós (15</a:t>
            </a:r>
            <a:r>
              <a:rPr lang="hu-HU" sz="3100" dirty="0" smtClean="0"/>
              <a:t>), </a:t>
            </a:r>
            <a:r>
              <a:rPr lang="hu-HU" sz="3100" dirty="0" err="1" smtClean="0"/>
              <a:t>Sindel</a:t>
            </a:r>
            <a:r>
              <a:rPr lang="hu-HU" sz="3100" dirty="0" smtClean="0"/>
              <a:t> </a:t>
            </a:r>
            <a:r>
              <a:rPr lang="hu-HU" sz="3100" dirty="0"/>
              <a:t>Imre (8) és középen </a:t>
            </a:r>
            <a:r>
              <a:rPr lang="hu-HU" sz="3100" dirty="0" err="1"/>
              <a:t>Grescsák</a:t>
            </a:r>
            <a:r>
              <a:rPr lang="hu-HU" sz="3100" dirty="0"/>
              <a:t> </a:t>
            </a:r>
            <a:r>
              <a:rPr lang="hu-HU" sz="3100" dirty="0" smtClean="0"/>
              <a:t>Zoltán</a:t>
            </a:r>
            <a:r>
              <a:rPr lang="hu-HU" sz="3100" dirty="0"/>
              <a:t/>
            </a:r>
            <a:br>
              <a:rPr lang="hu-HU" sz="3100" dirty="0"/>
            </a:b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72"/>
          <a:stretch/>
        </p:blipFill>
        <p:spPr>
          <a:xfrm>
            <a:off x="1115616" y="2276872"/>
            <a:ext cx="6820291" cy="4281656"/>
          </a:xfrm>
        </p:spPr>
      </p:pic>
    </p:spTree>
    <p:extLst>
      <p:ext uri="{BB962C8B-B14F-4D97-AF65-F5344CB8AC3E}">
        <p14:creationId xmlns:p14="http://schemas.microsoft.com/office/powerpoint/2010/main" val="315829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3898776" cy="2507878"/>
          </a:xfrm>
        </p:spPr>
        <p:txBody>
          <a:bodyPr>
            <a:normAutofit/>
          </a:bodyPr>
          <a:lstStyle/>
          <a:p>
            <a:r>
              <a:rPr lang="hu-HU" sz="4400" b="0" i="1" dirty="0"/>
              <a:t>Az iskola vezetőségében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050" y="404664"/>
            <a:ext cx="4041280" cy="5976663"/>
          </a:xfrm>
        </p:spPr>
      </p:pic>
    </p:spTree>
    <p:extLst>
      <p:ext uri="{BB962C8B-B14F-4D97-AF65-F5344CB8AC3E}">
        <p14:creationId xmlns:p14="http://schemas.microsoft.com/office/powerpoint/2010/main" val="60389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3000">
        <p:cut/>
      </p:transition>
    </mc:Choice>
    <mc:Fallback xmlns="">
      <p:transition advClick="0" advTm="3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i="1" dirty="0" smtClean="0"/>
              <a:t>Bartha István igazgató úrral</a:t>
            </a:r>
            <a:br>
              <a:rPr lang="hu-HU" sz="3200" i="1" dirty="0" smtClean="0"/>
            </a:br>
            <a:r>
              <a:rPr lang="hu-HU" sz="3200" i="1" dirty="0" smtClean="0"/>
              <a:t> fogadja Ortutay Gyulát (1975)</a:t>
            </a:r>
            <a:endParaRPr lang="hu-HU" sz="3200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76" y="1600200"/>
            <a:ext cx="3071847" cy="4525963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55" y="1600200"/>
            <a:ext cx="3404289" cy="4525963"/>
          </a:xfrm>
        </p:spPr>
      </p:pic>
    </p:spTree>
    <p:extLst>
      <p:ext uri="{BB962C8B-B14F-4D97-AF65-F5344CB8AC3E}">
        <p14:creationId xmlns:p14="http://schemas.microsoft.com/office/powerpoint/2010/main" val="177331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368152"/>
          </a:xfrm>
        </p:spPr>
        <p:txBody>
          <a:bodyPr>
            <a:normAutofit/>
          </a:bodyPr>
          <a:lstStyle/>
          <a:p>
            <a:r>
              <a:rPr lang="hu-HU" sz="2400" i="1" dirty="0"/>
              <a:t>Ballagási ünnepély 1976-ban. </a:t>
            </a:r>
            <a:r>
              <a:rPr lang="hu-HU" sz="2400" i="1" dirty="0" smtClean="0"/>
              <a:t/>
            </a:r>
            <a:br>
              <a:rPr lang="hu-HU" sz="2400" i="1" dirty="0" smtClean="0"/>
            </a:br>
            <a:r>
              <a:rPr lang="hu-HU" sz="2400" dirty="0" smtClean="0"/>
              <a:t>Balról </a:t>
            </a:r>
            <a:r>
              <a:rPr lang="hu-HU" sz="2400" dirty="0"/>
              <a:t>dr. Peja Győző, Bartha István, Sir László, Kamarás István, Koch Erzsébet. Beszédet mond Bajusz Ilona.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" t="4354" r="3745" b="7570"/>
          <a:stretch/>
        </p:blipFill>
        <p:spPr>
          <a:xfrm>
            <a:off x="971600" y="1844824"/>
            <a:ext cx="7435511" cy="4680520"/>
          </a:xfrm>
        </p:spPr>
      </p:pic>
    </p:spTree>
    <p:extLst>
      <p:ext uri="{BB962C8B-B14F-4D97-AF65-F5344CB8AC3E}">
        <p14:creationId xmlns:p14="http://schemas.microsoft.com/office/powerpoint/2010/main" val="403001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850106"/>
          </a:xfrm>
        </p:spPr>
        <p:txBody>
          <a:bodyPr>
            <a:noAutofit/>
          </a:bodyPr>
          <a:lstStyle/>
          <a:p>
            <a:r>
              <a:rPr lang="hu-HU" sz="3600" i="1" dirty="0"/>
              <a:t>Iskolai KISZ küldöttválasztó gyűlés 1975-ben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947693" cy="5428775"/>
          </a:xfrm>
        </p:spPr>
      </p:pic>
    </p:spTree>
    <p:extLst>
      <p:ext uri="{BB962C8B-B14F-4D97-AF65-F5344CB8AC3E}">
        <p14:creationId xmlns:p14="http://schemas.microsoft.com/office/powerpoint/2010/main" val="235596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i="1" dirty="0"/>
              <a:t>Előadás ifjúsági vezetőknek a balatoni táborban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27"/>
          <a:stretch/>
        </p:blipFill>
        <p:spPr>
          <a:xfrm>
            <a:off x="611560" y="1556792"/>
            <a:ext cx="8040371" cy="4349079"/>
          </a:xfrm>
        </p:spPr>
      </p:pic>
    </p:spTree>
    <p:extLst>
      <p:ext uri="{BB962C8B-B14F-4D97-AF65-F5344CB8AC3E}">
        <p14:creationId xmlns:p14="http://schemas.microsoft.com/office/powerpoint/2010/main" val="245979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i="1" dirty="0"/>
              <a:t>Bartha István, Haris Ferenc, </a:t>
            </a:r>
            <a:r>
              <a:rPr lang="hu-HU" sz="3200" i="1" dirty="0" smtClean="0"/>
              <a:t>Kamarás </a:t>
            </a:r>
            <a:r>
              <a:rPr lang="hu-HU" sz="3200" i="1" dirty="0"/>
              <a:t>Istvánné, Kamarás István 1977-ben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07"/>
          <a:stretch/>
        </p:blipFill>
        <p:spPr>
          <a:xfrm>
            <a:off x="755576" y="1484784"/>
            <a:ext cx="7128792" cy="4916544"/>
          </a:xfrm>
        </p:spPr>
      </p:pic>
    </p:spTree>
    <p:extLst>
      <p:ext uri="{BB962C8B-B14F-4D97-AF65-F5344CB8AC3E}">
        <p14:creationId xmlns:p14="http://schemas.microsoft.com/office/powerpoint/2010/main" val="68066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9552" y="5373216"/>
            <a:ext cx="4256212" cy="1287834"/>
          </a:xfrm>
        </p:spPr>
        <p:txBody>
          <a:bodyPr>
            <a:normAutofit fontScale="25000" lnSpcReduction="20000"/>
          </a:bodyPr>
          <a:lstStyle/>
          <a:p>
            <a:endParaRPr lang="hu-HU" dirty="0"/>
          </a:p>
          <a:p>
            <a:r>
              <a:rPr lang="hu-HU" sz="9600" i="1" dirty="0"/>
              <a:t>Kamarás György és Szaniszló Sándor a Kamarás házaspár életútját bemutató kiállításon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564904"/>
            <a:ext cx="4517302" cy="302433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131840" y="332656"/>
            <a:ext cx="5482953" cy="864097"/>
          </a:xfrm>
        </p:spPr>
        <p:txBody>
          <a:bodyPr>
            <a:normAutofit fontScale="92500"/>
          </a:bodyPr>
          <a:lstStyle/>
          <a:p>
            <a:r>
              <a:rPr lang="hu-HU" i="1" dirty="0"/>
              <a:t>Az 1980-as szalagavatón feltűzi a szalagot Borbély Józsefnek, egykori tanítványának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22" y="1268759"/>
            <a:ext cx="3343342" cy="5256585"/>
          </a:xfrm>
        </p:spPr>
      </p:pic>
    </p:spTree>
    <p:extLst>
      <p:ext uri="{BB962C8B-B14F-4D97-AF65-F5344CB8AC3E}">
        <p14:creationId xmlns:p14="http://schemas.microsoft.com/office/powerpoint/2010/main" val="246989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7696" y="188640"/>
            <a:ext cx="3528392" cy="1143000"/>
          </a:xfrm>
        </p:spPr>
        <p:txBody>
          <a:bodyPr/>
          <a:lstStyle/>
          <a:p>
            <a:r>
              <a:rPr lang="hu-HU" i="1" dirty="0"/>
              <a:t>Kitüntetései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300192" y="4377680"/>
            <a:ext cx="1780180" cy="1197456"/>
          </a:xfrm>
        </p:spPr>
        <p:txBody>
          <a:bodyPr>
            <a:normAutofit/>
          </a:bodyPr>
          <a:lstStyle/>
          <a:p>
            <a:pPr algn="ctr"/>
            <a:r>
              <a:rPr lang="hu-HU" dirty="0" smtClean="0"/>
              <a:t>Erdélyi János-díj (1979)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0" y="4509120"/>
            <a:ext cx="2952328" cy="861118"/>
          </a:xfrm>
        </p:spPr>
        <p:txBody>
          <a:bodyPr>
            <a:noAutofit/>
          </a:bodyPr>
          <a:lstStyle/>
          <a:p>
            <a:pPr algn="ctr"/>
            <a:r>
              <a:rPr lang="hu-HU" dirty="0" smtClean="0"/>
              <a:t>Az oktatásügy kiváló dolgozója (1958)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8" t="11132" r="24886" b="7959"/>
          <a:stretch/>
        </p:blipFill>
        <p:spPr>
          <a:xfrm>
            <a:off x="179512" y="1088739"/>
            <a:ext cx="2812338" cy="3456385"/>
          </a:xfrm>
        </p:spPr>
      </p:pic>
      <p:pic>
        <p:nvPicPr>
          <p:cNvPr id="10" name="Tartalom hely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7" r="8296"/>
          <a:stretch/>
        </p:blipFill>
        <p:spPr>
          <a:xfrm>
            <a:off x="5783560" y="1269152"/>
            <a:ext cx="3187652" cy="3096344"/>
          </a:xfrm>
          <a:prstGeom prst="rect">
            <a:avLst/>
          </a:prstGeom>
        </p:spPr>
      </p:pic>
      <p:pic>
        <p:nvPicPr>
          <p:cNvPr id="11" name="Tartalom helye 9"/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7" t="17373" r="23255" b="20219"/>
          <a:stretch/>
        </p:blipFill>
        <p:spPr>
          <a:xfrm>
            <a:off x="2993348" y="1484784"/>
            <a:ext cx="2633773" cy="3951288"/>
          </a:xfrm>
        </p:spPr>
      </p:pic>
      <p:sp>
        <p:nvSpPr>
          <p:cNvPr id="12" name="Szöveg helye 2"/>
          <p:cNvSpPr txBox="1">
            <a:spLocks/>
          </p:cNvSpPr>
          <p:nvPr/>
        </p:nvSpPr>
        <p:spPr>
          <a:xfrm>
            <a:off x="2805728" y="5589240"/>
            <a:ext cx="2952328" cy="1032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dirty="0" smtClean="0"/>
              <a:t>Testnevelés és sport kiváló dolgozója (1976)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194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5000">
        <p:cut/>
      </p:transition>
    </mc:Choice>
    <mc:Fallback xmlns="">
      <p:transition advClick="0" advTm="1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0688"/>
            <a:ext cx="8555469" cy="5904656"/>
          </a:xfrm>
        </p:spPr>
      </p:pic>
    </p:spTree>
    <p:extLst>
      <p:ext uri="{BB962C8B-B14F-4D97-AF65-F5344CB8AC3E}">
        <p14:creationId xmlns:p14="http://schemas.microsoft.com/office/powerpoint/2010/main" val="21438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pPr lvl="0"/>
            <a:r>
              <a:rPr lang="hu-HU" sz="2800" i="1" dirty="0"/>
              <a:t>1959. Országos középiskolai döntő </a:t>
            </a:r>
            <a:r>
              <a:rPr lang="hu-HU" sz="2800" i="1" dirty="0" smtClean="0"/>
              <a:t>Székesfehérváron. </a:t>
            </a:r>
            <a:r>
              <a:rPr lang="hu-HU" sz="2800" dirty="0"/>
              <a:t>Nagy Mária, Varga Irén, Katona Ibolya, Lázár Stefánia, Peja Márta, </a:t>
            </a:r>
            <a:r>
              <a:rPr lang="hu-HU" sz="2800" dirty="0" err="1"/>
              <a:t>Imrecze</a:t>
            </a:r>
            <a:r>
              <a:rPr lang="hu-HU" sz="2800" dirty="0"/>
              <a:t> Katalin, </a:t>
            </a:r>
            <a:r>
              <a:rPr lang="hu-HU" sz="2800" dirty="0" err="1"/>
              <a:t>Klemenik</a:t>
            </a:r>
            <a:r>
              <a:rPr lang="hu-HU" sz="2800" dirty="0"/>
              <a:t> Ilona, </a:t>
            </a:r>
            <a:r>
              <a:rPr lang="hu-HU" sz="2800" dirty="0" err="1"/>
              <a:t>Kalo</a:t>
            </a:r>
            <a:r>
              <a:rPr lang="hu-HU" sz="2800" dirty="0"/>
              <a:t> </a:t>
            </a:r>
            <a:r>
              <a:rPr lang="hu-HU" sz="2800" dirty="0" err="1"/>
              <a:t>Ilona</a:t>
            </a:r>
            <a:r>
              <a:rPr lang="hu-HU" sz="2800" dirty="0"/>
              <a:t/>
            </a:r>
            <a:br>
              <a:rPr lang="hu-HU" sz="2800" dirty="0"/>
            </a:br>
            <a:endParaRPr lang="hu-HU" sz="28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06" y="1700808"/>
            <a:ext cx="7452828" cy="4752528"/>
          </a:xfrm>
        </p:spPr>
      </p:pic>
    </p:spTree>
    <p:extLst>
      <p:ext uri="{BB962C8B-B14F-4D97-AF65-F5344CB8AC3E}">
        <p14:creationId xmlns:p14="http://schemas.microsoft.com/office/powerpoint/2010/main" val="372874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5000">
        <p:cut/>
      </p:transition>
    </mc:Choice>
    <mc:Fallback xmlns="">
      <p:transition advClick="0" advTm="1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554786" cy="432048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77"/>
          <a:stretch/>
        </p:blipFill>
        <p:spPr>
          <a:xfrm>
            <a:off x="1158643" y="4797152"/>
            <a:ext cx="6491863" cy="1872208"/>
          </a:xfrm>
        </p:spPr>
      </p:pic>
    </p:spTree>
    <p:extLst>
      <p:ext uri="{BB962C8B-B14F-4D97-AF65-F5344CB8AC3E}">
        <p14:creationId xmlns:p14="http://schemas.microsoft.com/office/powerpoint/2010/main" val="247764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5000">
        <p:cut/>
      </p:transition>
    </mc:Choice>
    <mc:Fallback xmlns="">
      <p:transition advClick="0" advTm="1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83968" y="274638"/>
            <a:ext cx="4402832" cy="2506290"/>
          </a:xfrm>
        </p:spPr>
        <p:txBody>
          <a:bodyPr/>
          <a:lstStyle/>
          <a:p>
            <a:r>
              <a:rPr lang="hu-HU" i="1" dirty="0" smtClean="0"/>
              <a:t>Az edző</a:t>
            </a:r>
            <a:endParaRPr lang="hu-HU" i="1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7"/>
            <a:ext cx="3240360" cy="4434663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140968"/>
            <a:ext cx="5028145" cy="3240360"/>
          </a:xfrm>
        </p:spPr>
      </p:pic>
    </p:spTree>
    <p:extLst>
      <p:ext uri="{BB962C8B-B14F-4D97-AF65-F5344CB8AC3E}">
        <p14:creationId xmlns:p14="http://schemas.microsoft.com/office/powerpoint/2010/main" val="3665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i="1" dirty="0" err="1" smtClean="0"/>
              <a:t>Pósalaky</a:t>
            </a:r>
            <a:r>
              <a:rPr lang="hu-HU" i="1" dirty="0" smtClean="0"/>
              <a:t> László és Kamarás tanár úr</a:t>
            </a:r>
            <a:endParaRPr lang="hu-HU" i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1110576"/>
            <a:ext cx="7894353" cy="5486776"/>
          </a:xfrm>
        </p:spPr>
      </p:pic>
    </p:spTree>
    <p:extLst>
      <p:ext uri="{BB962C8B-B14F-4D97-AF65-F5344CB8AC3E}">
        <p14:creationId xmlns:p14="http://schemas.microsoft.com/office/powerpoint/2010/main" val="7347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4896544" cy="1498178"/>
          </a:xfrm>
        </p:spPr>
        <p:txBody>
          <a:bodyPr>
            <a:noAutofit/>
          </a:bodyPr>
          <a:lstStyle/>
          <a:p>
            <a:r>
              <a:rPr lang="hu-HU" sz="3200" i="1" dirty="0" smtClean="0"/>
              <a:t>Rövid nekrológ </a:t>
            </a:r>
            <a:br>
              <a:rPr lang="hu-HU" sz="3200" i="1" dirty="0" smtClean="0"/>
            </a:br>
            <a:r>
              <a:rPr lang="hu-HU" sz="3200" i="1" dirty="0" smtClean="0"/>
              <a:t>a </a:t>
            </a:r>
            <a:r>
              <a:rPr lang="hu-HU" sz="3200" i="1" dirty="0"/>
              <a:t>Diósgyőri Munkás</a:t>
            </a:r>
            <a:br>
              <a:rPr lang="hu-HU" sz="3200" i="1" dirty="0"/>
            </a:br>
            <a:r>
              <a:rPr lang="hu-HU" sz="3200" i="1" dirty="0"/>
              <a:t>1985. január 29-i </a:t>
            </a:r>
            <a:r>
              <a:rPr lang="hu-HU" sz="3200" i="1" dirty="0" smtClean="0"/>
              <a:t>számában</a:t>
            </a:r>
            <a:endParaRPr lang="hu-HU" sz="3200" i="1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844824"/>
            <a:ext cx="3309856" cy="4824536"/>
          </a:xfrm>
        </p:spPr>
      </p:pic>
      <p:pic>
        <p:nvPicPr>
          <p:cNvPr id="8" name="Tartalom helye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3168352" cy="6298163"/>
          </a:xfrm>
        </p:spPr>
      </p:pic>
    </p:spTree>
    <p:extLst>
      <p:ext uri="{BB962C8B-B14F-4D97-AF65-F5344CB8AC3E}">
        <p14:creationId xmlns:p14="http://schemas.microsoft.com/office/powerpoint/2010/main" val="328233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2000">
        <p:cut/>
      </p:transition>
    </mc:Choice>
    <mc:Fallback xmlns="">
      <p:transition advClick="0" advTm="22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887" y="273050"/>
            <a:ext cx="3902075" cy="58531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1484784"/>
            <a:ext cx="3394720" cy="4691063"/>
          </a:xfrm>
        </p:spPr>
        <p:txBody>
          <a:bodyPr>
            <a:normAutofit/>
          </a:bodyPr>
          <a:lstStyle/>
          <a:p>
            <a:r>
              <a:rPr lang="hu-HU" sz="4400" i="1" dirty="0" smtClean="0"/>
              <a:t>1985-től</a:t>
            </a:r>
            <a:endParaRPr lang="hu-HU" sz="4400" i="1" dirty="0"/>
          </a:p>
          <a:p>
            <a:r>
              <a:rPr lang="hu-HU" sz="4400" i="1" dirty="0"/>
              <a:t>Kamarás István Középiskolás Kosárlabda </a:t>
            </a:r>
            <a:r>
              <a:rPr lang="hu-HU" sz="4400" i="1" dirty="0" smtClean="0"/>
              <a:t>Emlékverseny </a:t>
            </a:r>
            <a:endParaRPr lang="hu-HU" sz="4400" i="1" dirty="0"/>
          </a:p>
        </p:txBody>
      </p:sp>
    </p:spTree>
    <p:extLst>
      <p:ext uri="{BB962C8B-B14F-4D97-AF65-F5344CB8AC3E}">
        <p14:creationId xmlns:p14="http://schemas.microsoft.com/office/powerpoint/2010/main" val="103681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cut/>
      </p:transition>
    </mc:Choice>
    <mc:Fallback xmlns=""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4114800" cy="1143000"/>
          </a:xfrm>
        </p:spPr>
        <p:txBody>
          <a:bodyPr/>
          <a:lstStyle/>
          <a:p>
            <a:r>
              <a:rPr lang="hu-HU" i="1" dirty="0" smtClean="0"/>
              <a:t>Kamarás Kupa</a:t>
            </a:r>
            <a:endParaRPr lang="hu-HU" i="1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1" t="793" r="26683"/>
          <a:stretch/>
        </p:blipFill>
        <p:spPr>
          <a:xfrm>
            <a:off x="467544" y="2060848"/>
            <a:ext cx="3660802" cy="4176464"/>
          </a:xfrm>
        </p:spPr>
      </p:pic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92696"/>
            <a:ext cx="4435693" cy="5544616"/>
          </a:xfrm>
        </p:spPr>
      </p:pic>
    </p:spTree>
    <p:extLst>
      <p:ext uri="{BB962C8B-B14F-4D97-AF65-F5344CB8AC3E}">
        <p14:creationId xmlns:p14="http://schemas.microsoft.com/office/powerpoint/2010/main" val="31520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2168" y="5589240"/>
            <a:ext cx="8229600" cy="850106"/>
          </a:xfrm>
        </p:spPr>
        <p:txBody>
          <a:bodyPr/>
          <a:lstStyle/>
          <a:p>
            <a:r>
              <a:rPr lang="hu-HU" i="1" dirty="0" smtClean="0"/>
              <a:t>Lantosné </a:t>
            </a:r>
            <a:r>
              <a:rPr lang="hu-HU" i="1" dirty="0" err="1" smtClean="0"/>
              <a:t>Hegyesi</a:t>
            </a:r>
            <a:r>
              <a:rPr lang="hu-HU" i="1" dirty="0" smtClean="0"/>
              <a:t> Edit tanárnő</a:t>
            </a:r>
            <a:endParaRPr lang="hu-HU" i="1" dirty="0"/>
          </a:p>
        </p:txBody>
      </p:sp>
      <p:pic>
        <p:nvPicPr>
          <p:cNvPr id="4" name="Tartalom helye 3" descr="kami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88640"/>
            <a:ext cx="8259128" cy="4968552"/>
          </a:xfrm>
        </p:spPr>
      </p:pic>
      <p:pic>
        <p:nvPicPr>
          <p:cNvPr id="5" name="Tartalom hely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3685768"/>
            <a:ext cx="2900936" cy="20162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cut/>
      </p:transition>
    </mc:Choice>
    <mc:Fallback xmlns=""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584" y="260648"/>
            <a:ext cx="8892480" cy="1143000"/>
          </a:xfrm>
        </p:spPr>
        <p:txBody>
          <a:bodyPr>
            <a:noAutofit/>
          </a:bodyPr>
          <a:lstStyle/>
          <a:p>
            <a:r>
              <a:rPr lang="hu-HU" sz="2800" i="1" dirty="0" smtClean="0"/>
              <a:t>Boros Árpád, a DKSK </a:t>
            </a:r>
            <a:r>
              <a:rPr lang="hu-HU" sz="2800" i="1" dirty="0"/>
              <a:t>örökös tiszteletbeli </a:t>
            </a:r>
            <a:r>
              <a:rPr lang="hu-HU" sz="2800" i="1" dirty="0" smtClean="0"/>
              <a:t>elnöke</a:t>
            </a:r>
            <a:br>
              <a:rPr lang="hu-HU" sz="2800" i="1" dirty="0" smtClean="0"/>
            </a:br>
            <a:r>
              <a:rPr lang="hu-HU" sz="2800" i="1" dirty="0" smtClean="0"/>
              <a:t>és Péter Barnabás igazgató úr </a:t>
            </a:r>
            <a:r>
              <a:rPr lang="hu-HU" sz="2400" dirty="0" smtClean="0"/>
              <a:t>(2010-es Kamarás Kupa)</a:t>
            </a:r>
            <a:endParaRPr lang="hu-HU" sz="24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84784"/>
            <a:ext cx="6810572" cy="5112568"/>
          </a:xfrm>
        </p:spPr>
      </p:pic>
    </p:spTree>
    <p:extLst>
      <p:ext uri="{BB962C8B-B14F-4D97-AF65-F5344CB8AC3E}">
        <p14:creationId xmlns:p14="http://schemas.microsoft.com/office/powerpoint/2010/main" val="45225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cut/>
      </p:transition>
    </mc:Choice>
    <mc:Fallback xmlns="">
      <p:transition advClick="0" advTm="7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06" y="404664"/>
            <a:ext cx="7485233" cy="561662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008313" cy="742404"/>
          </a:xfrm>
          <a:solidFill>
            <a:schemeClr val="bg1">
              <a:lumMod val="95000"/>
            </a:schemeClr>
          </a:solidFill>
        </p:spPr>
        <p:txBody>
          <a:bodyPr>
            <a:normAutofit fontScale="90000"/>
          </a:bodyPr>
          <a:lstStyle/>
          <a:p>
            <a:r>
              <a:rPr lang="hu-HU" sz="4400" b="0" i="1" dirty="0" smtClean="0"/>
              <a:t>Tanítványai</a:t>
            </a:r>
            <a:endParaRPr lang="hu-HU" sz="4400" b="0" i="1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6123032"/>
            <a:ext cx="8291264" cy="720080"/>
          </a:xfrm>
        </p:spPr>
        <p:txBody>
          <a:bodyPr>
            <a:noAutofit/>
          </a:bodyPr>
          <a:lstStyle/>
          <a:p>
            <a:r>
              <a:rPr lang="hu-HU" sz="3600" dirty="0" err="1"/>
              <a:t>Jászka</a:t>
            </a:r>
            <a:r>
              <a:rPr lang="hu-HU" sz="3600" dirty="0"/>
              <a:t> Erika, Cseh Ferenc és Medgyesi Judit</a:t>
            </a:r>
          </a:p>
        </p:txBody>
      </p:sp>
    </p:spTree>
    <p:extLst>
      <p:ext uri="{BB962C8B-B14F-4D97-AF65-F5344CB8AC3E}">
        <p14:creationId xmlns:p14="http://schemas.microsoft.com/office/powerpoint/2010/main" val="315808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8640"/>
            <a:ext cx="5745277" cy="6336704"/>
          </a:xfrm>
        </p:spPr>
      </p:pic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395536" y="6246832"/>
            <a:ext cx="8640960" cy="577984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hu-HU" sz="2400" i="1" dirty="0"/>
              <a:t>Papp Zsolt igazgatóhelyettes úr </a:t>
            </a:r>
            <a:r>
              <a:rPr lang="hu-HU" sz="2400" i="1" dirty="0" smtClean="0"/>
              <a:t>a XXX</a:t>
            </a:r>
            <a:r>
              <a:rPr lang="hu-HU" sz="2400" i="1" dirty="0"/>
              <a:t>. </a:t>
            </a:r>
            <a:r>
              <a:rPr lang="hu-HU" sz="2400" i="1" dirty="0" smtClean="0"/>
              <a:t>Kamarás Kupa megnyitóján</a:t>
            </a:r>
            <a:endParaRPr lang="hu-HU" sz="2400" i="1" dirty="0"/>
          </a:p>
        </p:txBody>
      </p:sp>
    </p:spTree>
    <p:extLst>
      <p:ext uri="{BB962C8B-B14F-4D97-AF65-F5344CB8AC3E}">
        <p14:creationId xmlns:p14="http://schemas.microsoft.com/office/powerpoint/2010/main" val="149034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3000">
        <p:cut/>
      </p:transition>
    </mc:Choice>
    <mc:Fallback xmlns="">
      <p:transition advClick="0" advTm="3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038600" cy="388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4000" i="1" dirty="0"/>
              <a:t>A </a:t>
            </a:r>
            <a:r>
              <a:rPr lang="hu-HU" sz="4000" i="1" dirty="0" smtClean="0"/>
              <a:t>házaspár tisztelőinek </a:t>
            </a:r>
            <a:r>
              <a:rPr lang="hu-HU" sz="4000" i="1" dirty="0"/>
              <a:t>írásaiból összeállított emlékkönyv (2012)</a:t>
            </a:r>
          </a:p>
          <a:p>
            <a:endParaRPr lang="hu-HU" dirty="0"/>
          </a:p>
        </p:txBody>
      </p:sp>
      <p:pic>
        <p:nvPicPr>
          <p:cNvPr id="5" name="Tartalom helye 4" descr="kami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61737" y="548680"/>
            <a:ext cx="4205267" cy="576064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8000">
        <p:cut/>
      </p:transition>
    </mc:Choice>
    <mc:Fallback xmlns="">
      <p:transition advClick="0" advTm="8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714202"/>
          </a:xfrm>
        </p:spPr>
        <p:txBody>
          <a:bodyPr>
            <a:normAutofit fontScale="90000"/>
          </a:bodyPr>
          <a:lstStyle/>
          <a:p>
            <a:r>
              <a:rPr lang="hu-HU" sz="2700" dirty="0" smtClean="0"/>
              <a:t>Dr</a:t>
            </a:r>
            <a:r>
              <a:rPr lang="hu-HU" sz="2700" dirty="0"/>
              <a:t>. </a:t>
            </a:r>
            <a:r>
              <a:rPr lang="hu-HU" sz="2700" dirty="0" err="1"/>
              <a:t>Környey</a:t>
            </a:r>
            <a:r>
              <a:rPr lang="hu-HU" sz="2700" dirty="0"/>
              <a:t> Lászlóné Gaál Edit dr., Péter Barnabás, Kamarás István, Kamarás </a:t>
            </a:r>
            <a:r>
              <a:rPr lang="hu-HU" sz="2700" dirty="0" smtClean="0"/>
              <a:t>György </a:t>
            </a:r>
            <a:r>
              <a:rPr lang="hu-HU" sz="2700" dirty="0"/>
              <a:t>a </a:t>
            </a:r>
            <a:r>
              <a:rPr lang="hu-HU" sz="2700" i="1" dirty="0" smtClean="0"/>
              <a:t>„Kamarásék </a:t>
            </a:r>
            <a:r>
              <a:rPr lang="hu-HU" sz="2700" i="1" dirty="0"/>
              <a:t>: Sikerek, emlékek, </a:t>
            </a:r>
            <a:r>
              <a:rPr lang="hu-HU" sz="2700" i="1" dirty="0" smtClean="0"/>
              <a:t>hagyományok”</a:t>
            </a:r>
            <a:r>
              <a:rPr lang="hu-HU" sz="2700" dirty="0" smtClean="0"/>
              <a:t>  </a:t>
            </a:r>
            <a:r>
              <a:rPr lang="hu-HU" sz="2700" dirty="0"/>
              <a:t>c. könyv </a:t>
            </a:r>
            <a:r>
              <a:rPr lang="hu-HU" sz="2700" dirty="0" smtClean="0"/>
              <a:t>bemutatóján</a:t>
            </a:r>
            <a:r>
              <a:rPr lang="hu-HU" sz="2000" dirty="0" smtClean="0"/>
              <a:t> </a:t>
            </a:r>
            <a:r>
              <a:rPr lang="hu-HU" sz="2000" dirty="0"/>
              <a:t/>
            </a:r>
            <a:br>
              <a:rPr lang="hu-HU" sz="2000" dirty="0"/>
            </a:br>
            <a:endParaRPr lang="hu-HU" sz="20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32856"/>
            <a:ext cx="6788944" cy="4525963"/>
          </a:xfrm>
        </p:spPr>
      </p:pic>
      <p:graphicFrame>
        <p:nvGraphicFramePr>
          <p:cNvPr id="3" name="Objektum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950041"/>
              </p:ext>
            </p:extLst>
          </p:nvPr>
        </p:nvGraphicFramePr>
        <p:xfrm>
          <a:off x="6660232" y="116632"/>
          <a:ext cx="2354263" cy="462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Acrobat Document" r:id="rId4" imgW="3925080" imgH="7710480" progId="AcroExch.Document.11">
                  <p:embed/>
                </p:oleObj>
              </mc:Choice>
              <mc:Fallback>
                <p:oleObj name="Acrobat Document" r:id="rId4" imgW="3925080" imgH="7710480" progId="AcroExch.Document.11">
                  <p:embed/>
                  <p:pic>
                    <p:nvPicPr>
                      <p:cNvPr id="0" name="Picture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116632"/>
                        <a:ext cx="2354263" cy="4624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764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:cut/>
      </p:transition>
    </mc:Choice>
    <mc:Fallback xmlns="">
      <p:transition advClick="0" advTm="1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1245</TotalTime>
  <Words>699</Words>
  <Application>Microsoft Office PowerPoint</Application>
  <PresentationFormat>Diavetítés a képernyőre (4:3 oldalarány)</PresentationFormat>
  <Paragraphs>89</Paragraphs>
  <Slides>49</Slides>
  <Notes>0</Notes>
  <HiddenSlides>0</HiddenSlides>
  <MMClips>0</MMClips>
  <ScaleCrop>false</ScaleCrop>
  <HeadingPairs>
    <vt:vector size="6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1" baseType="lpstr">
      <vt:lpstr>Office-téma</vt:lpstr>
      <vt:lpstr>Acrobat Document</vt:lpstr>
      <vt:lpstr>Száz éve született  Kamarás István tanár úr</vt:lpstr>
      <vt:lpstr>PowerPoint bemutató</vt:lpstr>
      <vt:lpstr>PowerPoint bemutató</vt:lpstr>
      <vt:lpstr>1948-tól Diósgyőrben</vt:lpstr>
      <vt:lpstr>PowerPoint bemutató</vt:lpstr>
      <vt:lpstr>Kamarás Istvánné tanárnő</vt:lpstr>
      <vt:lpstr>Hajókiránduláson a családjával  és Palumby Gyula tanár úrral 1962-ben</vt:lpstr>
      <vt:lpstr>A Kamarás fiúk családjukkal. Kamarás István,  Kamarás Bálint, Kamarásné Tatár Eszter, Kamarás Nóra és Kamarás György </vt:lpstr>
      <vt:lpstr>1952. szeptember 5-étől a miskolci  Kilián György Gimnázium testnevelő tanára</vt:lpstr>
      <vt:lpstr>A Kilián Gimnázium testületében</vt:lpstr>
      <vt:lpstr>A tantestület 1954-ben</vt:lpstr>
      <vt:lpstr>Kamarás István levele Sir Lászlóné tanárnőhöz</vt:lpstr>
      <vt:lpstr>Tanártársaival egy iskolai kiállításon  </vt:lpstr>
      <vt:lpstr>Bükki kirándulás</vt:lpstr>
      <vt:lpstr>A Kilián Gimnázium tantestülete 1969-ben</vt:lpstr>
      <vt:lpstr>Hegyaljai kiránduláson a tantestülettel 1958-ban 2</vt:lpstr>
      <vt:lpstr>Kamarás tanár úr osztálya 1954-ben</vt:lpstr>
      <vt:lpstr>Kamarás tanár úr érettségiző osztálya 1958-ban</vt:lpstr>
      <vt:lpstr>A Kamarás házaspár Radits Erzsébet tanárnő osztályával</vt:lpstr>
      <vt:lpstr>Május elsejei felvonulás az 1960-as években</vt:lpstr>
      <vt:lpstr>Kiss András tanár úr magyarázata a képhez</vt:lpstr>
      <vt:lpstr>Karácsonyi vacsorán 1984 decemberében</vt:lpstr>
      <vt:lpstr>Karácsonyi vacsora 1984 decemberében (Kamarás István, Kiss András, Molnár Róza)</vt:lpstr>
      <vt:lpstr>1971-es őszi mezőgazdasági munka pillanatképe. Kamarás István, Kulyassa Endre, Molnár Edit, Cseh Ferenc </vt:lpstr>
      <vt:lpstr>Megmozgatta a diákokat … </vt:lpstr>
      <vt:lpstr> … és a tanárokat</vt:lpstr>
      <vt:lpstr> Tanár-diák kosárlabda-mérkőzés.  A képen Kami bácsi érkezik időkérés után a teendők megbeszélésére. A képen a tanári csapatból látható Molnár Miklós (15), Sindel Imre (8) és középen Grescsák Zoltán </vt:lpstr>
      <vt:lpstr>Az iskola vezetőségében</vt:lpstr>
      <vt:lpstr>Bartha István igazgató úrral  fogadja Ortutay Gyulát (1975)</vt:lpstr>
      <vt:lpstr>Ballagási ünnepély 1976-ban.  Balról dr. Peja Győző, Bartha István, Sir László, Kamarás István, Koch Erzsébet. Beszédet mond Bajusz Ilona.</vt:lpstr>
      <vt:lpstr>Iskolai KISZ küldöttválasztó gyűlés 1975-ben</vt:lpstr>
      <vt:lpstr>Előadás ifjúsági vezetőknek a balatoni táborban</vt:lpstr>
      <vt:lpstr>Bartha István, Haris Ferenc, Kamarás Istvánné, Kamarás István 1977-ben</vt:lpstr>
      <vt:lpstr>PowerPoint bemutató</vt:lpstr>
      <vt:lpstr>Kitüntetései</vt:lpstr>
      <vt:lpstr>PowerPoint bemutató</vt:lpstr>
      <vt:lpstr>1959. Országos középiskolai döntő Székesfehérváron. Nagy Mária, Varga Irén, Katona Ibolya, Lázár Stefánia, Peja Márta, Imrecze Katalin, Klemenik Ilona, Kalo Ilona </vt:lpstr>
      <vt:lpstr>PowerPoint bemutató</vt:lpstr>
      <vt:lpstr>Az edző</vt:lpstr>
      <vt:lpstr>Pósalaky László és Kamarás tanár úr</vt:lpstr>
      <vt:lpstr>Rövid nekrológ  a Diósgyőri Munkás 1985. január 29-i számában</vt:lpstr>
      <vt:lpstr>PowerPoint bemutató</vt:lpstr>
      <vt:lpstr>Kamarás Kupa</vt:lpstr>
      <vt:lpstr>Lantosné Hegyesi Edit tanárnő</vt:lpstr>
      <vt:lpstr>Boros Árpád, a DKSK örökös tiszteletbeli elnöke és Péter Barnabás igazgató úr (2010-es Kamarás Kupa)</vt:lpstr>
      <vt:lpstr>Tanítványai</vt:lpstr>
      <vt:lpstr>Papp Zsolt igazgatóhelyettes úr a XXX. Kamarás Kupa megnyitóján</vt:lpstr>
      <vt:lpstr>PowerPoint bemutató</vt:lpstr>
      <vt:lpstr>Dr. Környey Lászlóné Gaál Edit dr., Péter Barnabás, Kamarás István, Kamarás György a „Kamarásék : Sikerek, emlékek, hagyományok”  c. könyv bemutatóján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Kamarás István</dc:title>
  <dc:creator>Anna</dc:creator>
  <cp:lastModifiedBy>Anna</cp:lastModifiedBy>
  <cp:revision>121</cp:revision>
  <dcterms:created xsi:type="dcterms:W3CDTF">2017-04-09T15:16:29Z</dcterms:created>
  <dcterms:modified xsi:type="dcterms:W3CDTF">2017-04-20T07:58:20Z</dcterms:modified>
</cp:coreProperties>
</file>